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2" r:id="rId5"/>
    <p:sldId id="259" r:id="rId6"/>
    <p:sldId id="262" r:id="rId7"/>
    <p:sldId id="276" r:id="rId8"/>
    <p:sldId id="263" r:id="rId9"/>
    <p:sldId id="264" r:id="rId10"/>
    <p:sldId id="265" r:id="rId11"/>
    <p:sldId id="274" r:id="rId12"/>
    <p:sldId id="271" r:id="rId13"/>
    <p:sldId id="275" r:id="rId14"/>
    <p:sldId id="273" r:id="rId15"/>
    <p:sldId id="266" r:id="rId16"/>
    <p:sldId id="279" r:id="rId17"/>
    <p:sldId id="270" r:id="rId18"/>
    <p:sldId id="260" r:id="rId19"/>
    <p:sldId id="267" r:id="rId20"/>
    <p:sldId id="268" r:id="rId21"/>
    <p:sldId id="261" r:id="rId22"/>
    <p:sldId id="277" r:id="rId23"/>
    <p:sldId id="278"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31A0872F-AB5A-4C58-A622-A8F4A5F2A2B0}">
          <p14:sldIdLst>
            <p14:sldId id="256"/>
            <p14:sldId id="257"/>
            <p14:sldId id="258"/>
            <p14:sldId id="272"/>
            <p14:sldId id="259"/>
            <p14:sldId id="262"/>
            <p14:sldId id="276"/>
            <p14:sldId id="263"/>
            <p14:sldId id="264"/>
            <p14:sldId id="265"/>
            <p14:sldId id="274"/>
            <p14:sldId id="271"/>
            <p14:sldId id="275"/>
            <p14:sldId id="273"/>
            <p14:sldId id="266"/>
            <p14:sldId id="279"/>
            <p14:sldId id="270"/>
            <p14:sldId id="260"/>
            <p14:sldId id="267"/>
            <p14:sldId id="268"/>
            <p14:sldId id="261"/>
          </p14:sldIdLst>
        </p14:section>
        <p14:section name="補充" id="{D7FFC628-6E40-4268-9231-BEDC620A7044}">
          <p14:sldIdLst>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92260" autoAdjust="0"/>
  </p:normalViewPr>
  <p:slideViewPr>
    <p:cSldViewPr snapToGrid="0">
      <p:cViewPr varScale="1">
        <p:scale>
          <a:sx n="79" d="100"/>
          <a:sy n="79" d="100"/>
        </p:scale>
        <p:origin x="835" y="82"/>
      </p:cViewPr>
      <p:guideLst/>
    </p:cSldViewPr>
  </p:slideViewPr>
  <p:outlineViewPr>
    <p:cViewPr>
      <p:scale>
        <a:sx n="33" d="100"/>
        <a:sy n="33" d="100"/>
      </p:scale>
      <p:origin x="0" y="-3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A71E1-0823-4027-BA0C-A1A55A7E70B7}" type="datetimeFigureOut">
              <a:rPr lang="zh-TW" altLang="en-US" smtClean="0"/>
              <a:t>2022/4/26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C18B7-4FF7-450B-A9A8-A5B38A23B8DE}" type="slidenum">
              <a:rPr lang="zh-TW" altLang="en-US" smtClean="0"/>
              <a:t>‹#›</a:t>
            </a:fld>
            <a:endParaRPr lang="zh-TW" altLang="en-US"/>
          </a:p>
        </p:txBody>
      </p:sp>
    </p:spTree>
    <p:extLst>
      <p:ext uri="{BB962C8B-B14F-4D97-AF65-F5344CB8AC3E}">
        <p14:creationId xmlns:p14="http://schemas.microsoft.com/office/powerpoint/2010/main" val="236738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2C18B7-4FF7-450B-A9A8-A5B38A23B8DE}" type="slidenum">
              <a:rPr lang="zh-TW" altLang="en-US" smtClean="0"/>
              <a:t>3</a:t>
            </a:fld>
            <a:endParaRPr lang="zh-TW" altLang="en-US"/>
          </a:p>
        </p:txBody>
      </p:sp>
    </p:spTree>
    <p:extLst>
      <p:ext uri="{BB962C8B-B14F-4D97-AF65-F5344CB8AC3E}">
        <p14:creationId xmlns:p14="http://schemas.microsoft.com/office/powerpoint/2010/main" val="384124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2C18B7-4FF7-450B-A9A8-A5B38A23B8DE}" type="slidenum">
              <a:rPr lang="zh-TW" altLang="en-US" smtClean="0"/>
              <a:t>6</a:t>
            </a:fld>
            <a:endParaRPr lang="zh-TW" altLang="en-US"/>
          </a:p>
        </p:txBody>
      </p:sp>
    </p:spTree>
    <p:extLst>
      <p:ext uri="{BB962C8B-B14F-4D97-AF65-F5344CB8AC3E}">
        <p14:creationId xmlns:p14="http://schemas.microsoft.com/office/powerpoint/2010/main" val="206128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當 </a:t>
            </a:r>
            <a:r>
              <a:rPr lang="en-US" altLang="zh-TW" sz="1200" b="1" i="0" kern="1200" dirty="0">
                <a:solidFill>
                  <a:schemeClr val="tx1"/>
                </a:solidFill>
                <a:effectLst/>
                <a:latin typeface="+mn-lt"/>
                <a:ea typeface="+mn-ea"/>
                <a:cs typeface="+mn-cs"/>
              </a:rPr>
              <a:t>P </a:t>
            </a:r>
            <a:r>
              <a:rPr lang="zh-TW" altLang="en-US" sz="1200" b="1" i="0" kern="1200" dirty="0">
                <a:solidFill>
                  <a:schemeClr val="tx1"/>
                </a:solidFill>
                <a:effectLst/>
                <a:latin typeface="+mn-lt"/>
                <a:ea typeface="+mn-ea"/>
                <a:cs typeface="+mn-cs"/>
              </a:rPr>
              <a:t>跟 </a:t>
            </a:r>
            <a:r>
              <a:rPr lang="en-US" altLang="zh-TW" sz="1200" b="1" i="0" kern="1200" dirty="0">
                <a:solidFill>
                  <a:schemeClr val="tx1"/>
                </a:solidFill>
                <a:effectLst/>
                <a:latin typeface="+mn-lt"/>
                <a:ea typeface="+mn-ea"/>
                <a:cs typeface="+mn-cs"/>
              </a:rPr>
              <a:t>Q </a:t>
            </a:r>
            <a:r>
              <a:rPr lang="zh-TW" altLang="en-US" sz="1200" b="1" i="0" kern="1200" dirty="0">
                <a:solidFill>
                  <a:schemeClr val="tx1"/>
                </a:solidFill>
                <a:effectLst/>
                <a:latin typeface="+mn-lt"/>
                <a:ea typeface="+mn-ea"/>
                <a:cs typeface="+mn-cs"/>
              </a:rPr>
              <a:t>越接近時，</a:t>
            </a:r>
            <a:r>
              <a:rPr lang="en-US" altLang="zh-TW" sz="1200" b="1" i="0" kern="1200" dirty="0">
                <a:solidFill>
                  <a:schemeClr val="tx1"/>
                </a:solidFill>
                <a:effectLst/>
                <a:latin typeface="+mn-lt"/>
                <a:ea typeface="+mn-ea"/>
                <a:cs typeface="+mn-cs"/>
              </a:rPr>
              <a:t>JSD </a:t>
            </a:r>
            <a:r>
              <a:rPr lang="zh-TW" altLang="en-US" sz="1200" b="1" i="0" kern="1200" dirty="0">
                <a:solidFill>
                  <a:schemeClr val="tx1"/>
                </a:solidFill>
                <a:effectLst/>
                <a:latin typeface="+mn-lt"/>
                <a:ea typeface="+mn-ea"/>
                <a:cs typeface="+mn-cs"/>
              </a:rPr>
              <a:t>越小 </a:t>
            </a:r>
            <a:r>
              <a:rPr lang="en-US" altLang="zh-TW" sz="1200" b="1" i="0" kern="1200" dirty="0">
                <a:solidFill>
                  <a:schemeClr val="tx1"/>
                </a:solidFill>
                <a:effectLst/>
                <a:latin typeface="+mn-lt"/>
                <a:ea typeface="+mn-ea"/>
                <a:cs typeface="+mn-cs"/>
              </a:rPr>
              <a:t>KL(P||Q)</a:t>
            </a:r>
            <a:endParaRPr lang="zh-TW" altLang="en-US" dirty="0"/>
          </a:p>
        </p:txBody>
      </p:sp>
      <p:sp>
        <p:nvSpPr>
          <p:cNvPr id="4" name="投影片編號版面配置區 3"/>
          <p:cNvSpPr>
            <a:spLocks noGrp="1"/>
          </p:cNvSpPr>
          <p:nvPr>
            <p:ph type="sldNum" sz="quarter" idx="5"/>
          </p:nvPr>
        </p:nvSpPr>
        <p:spPr/>
        <p:txBody>
          <a:bodyPr/>
          <a:lstStyle/>
          <a:p>
            <a:fld id="{032C18B7-4FF7-450B-A9A8-A5B38A23B8DE}" type="slidenum">
              <a:rPr lang="zh-TW" altLang="en-US" smtClean="0"/>
              <a:t>10</a:t>
            </a:fld>
            <a:endParaRPr lang="zh-TW" altLang="en-US"/>
          </a:p>
        </p:txBody>
      </p:sp>
    </p:spTree>
    <p:extLst>
      <p:ext uri="{BB962C8B-B14F-4D97-AF65-F5344CB8AC3E}">
        <p14:creationId xmlns:p14="http://schemas.microsoft.com/office/powerpoint/2010/main" val="224128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若沒超過</a:t>
            </a:r>
            <a:r>
              <a:rPr lang="en-US" altLang="zh-TW" sz="1200" dirty="0"/>
              <a:t>threshold</a:t>
            </a:r>
            <a:r>
              <a:rPr lang="zh-TW" altLang="en-US" sz="1200" dirty="0"/>
              <a:t>就在重複步驟</a:t>
            </a:r>
            <a:endParaRPr lang="zh-TW" altLang="en-US" dirty="0"/>
          </a:p>
        </p:txBody>
      </p:sp>
      <p:sp>
        <p:nvSpPr>
          <p:cNvPr id="4" name="投影片編號版面配置區 3"/>
          <p:cNvSpPr>
            <a:spLocks noGrp="1"/>
          </p:cNvSpPr>
          <p:nvPr>
            <p:ph type="sldNum" sz="quarter" idx="5"/>
          </p:nvPr>
        </p:nvSpPr>
        <p:spPr/>
        <p:txBody>
          <a:bodyPr/>
          <a:lstStyle/>
          <a:p>
            <a:fld id="{032C18B7-4FF7-450B-A9A8-A5B38A23B8DE}" type="slidenum">
              <a:rPr lang="zh-TW" altLang="en-US" smtClean="0"/>
              <a:t>11</a:t>
            </a:fld>
            <a:endParaRPr lang="zh-TW" altLang="en-US"/>
          </a:p>
        </p:txBody>
      </p:sp>
    </p:spTree>
    <p:extLst>
      <p:ext uri="{BB962C8B-B14F-4D97-AF65-F5344CB8AC3E}">
        <p14:creationId xmlns:p14="http://schemas.microsoft.com/office/powerpoint/2010/main" val="167144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2C18B7-4FF7-450B-A9A8-A5B38A23B8DE}" type="slidenum">
              <a:rPr lang="zh-TW" altLang="en-US" smtClean="0"/>
              <a:t>12</a:t>
            </a:fld>
            <a:endParaRPr lang="zh-TW" altLang="en-US"/>
          </a:p>
        </p:txBody>
      </p:sp>
    </p:spTree>
    <p:extLst>
      <p:ext uri="{BB962C8B-B14F-4D97-AF65-F5344CB8AC3E}">
        <p14:creationId xmlns:p14="http://schemas.microsoft.com/office/powerpoint/2010/main" val="233927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7D93FA-E9FD-4026-8987-47C2BB15D79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E65B7F9-D58B-45CF-BA5E-980E13D0B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97E6640-E4DF-4355-9529-AE9A363E41FE}"/>
              </a:ext>
            </a:extLst>
          </p:cNvPr>
          <p:cNvSpPr>
            <a:spLocks noGrp="1"/>
          </p:cNvSpPr>
          <p:nvPr>
            <p:ph type="dt" sz="half" idx="10"/>
          </p:nvPr>
        </p:nvSpPr>
        <p:spPr/>
        <p:txBody>
          <a:bodyPr/>
          <a:lstStyle/>
          <a:p>
            <a:fld id="{51FFACBF-98F7-492C-94F0-06986691F584}" type="datetime1">
              <a:rPr lang="zh-TW" altLang="en-US" smtClean="0"/>
              <a:t>2022/4/26</a:t>
            </a:fld>
            <a:endParaRPr lang="zh-TW" altLang="en-US"/>
          </a:p>
        </p:txBody>
      </p:sp>
      <p:sp>
        <p:nvSpPr>
          <p:cNvPr id="5" name="頁尾版面配置區 4">
            <a:extLst>
              <a:ext uri="{FF2B5EF4-FFF2-40B4-BE49-F238E27FC236}">
                <a16:creationId xmlns:a16="http://schemas.microsoft.com/office/drawing/2014/main" id="{0755CADF-7DF5-4B4A-A4C3-5EC43B9BD56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78CEC6D-73B5-4FFB-8B9D-F719A092E304}"/>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74499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CC2F0A-09E3-4FD4-9EC2-CA3B92A9C3F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30C0184-BC0E-40E6-9681-9396CF59EC04}"/>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C06E39D-10CB-4988-A177-412AD4584F0E}"/>
              </a:ext>
            </a:extLst>
          </p:cNvPr>
          <p:cNvSpPr>
            <a:spLocks noGrp="1"/>
          </p:cNvSpPr>
          <p:nvPr>
            <p:ph type="dt" sz="half" idx="10"/>
          </p:nvPr>
        </p:nvSpPr>
        <p:spPr/>
        <p:txBody>
          <a:bodyPr/>
          <a:lstStyle/>
          <a:p>
            <a:fld id="{5E9871BE-86D1-4B23-91B6-E4AB1C6B0AC5}" type="datetime1">
              <a:rPr lang="zh-TW" altLang="en-US" smtClean="0"/>
              <a:t>2022/4/26</a:t>
            </a:fld>
            <a:endParaRPr lang="zh-TW" altLang="en-US"/>
          </a:p>
        </p:txBody>
      </p:sp>
      <p:sp>
        <p:nvSpPr>
          <p:cNvPr id="5" name="頁尾版面配置區 4">
            <a:extLst>
              <a:ext uri="{FF2B5EF4-FFF2-40B4-BE49-F238E27FC236}">
                <a16:creationId xmlns:a16="http://schemas.microsoft.com/office/drawing/2014/main" id="{B86FB31B-BB69-4691-9FEB-05356170431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FCC919C-3755-4DA3-BA5E-2B84D1120133}"/>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382411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70307AF-9CB7-4B29-AB9E-6C00E3F6173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BD6B20D-5330-4262-AA81-B389B3FC4EEB}"/>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81D8E35-ABDC-49B6-AEF6-CCB61327D44C}"/>
              </a:ext>
            </a:extLst>
          </p:cNvPr>
          <p:cNvSpPr>
            <a:spLocks noGrp="1"/>
          </p:cNvSpPr>
          <p:nvPr>
            <p:ph type="dt" sz="half" idx="10"/>
          </p:nvPr>
        </p:nvSpPr>
        <p:spPr/>
        <p:txBody>
          <a:bodyPr/>
          <a:lstStyle/>
          <a:p>
            <a:fld id="{619B76F6-B072-49C7-834C-1CC92ABCC064}" type="datetime1">
              <a:rPr lang="zh-TW" altLang="en-US" smtClean="0"/>
              <a:t>2022/4/26</a:t>
            </a:fld>
            <a:endParaRPr lang="zh-TW" altLang="en-US"/>
          </a:p>
        </p:txBody>
      </p:sp>
      <p:sp>
        <p:nvSpPr>
          <p:cNvPr id="5" name="頁尾版面配置區 4">
            <a:extLst>
              <a:ext uri="{FF2B5EF4-FFF2-40B4-BE49-F238E27FC236}">
                <a16:creationId xmlns:a16="http://schemas.microsoft.com/office/drawing/2014/main" id="{9594395F-1771-422B-97FE-DFCF706A9E1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B3671D9-843B-4F82-817D-29FCDE330A47}"/>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405046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DA3C96-76EE-47B7-BD75-BF162510807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A20CD71-E98D-4F4A-B054-AA87E16F14A6}"/>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ECF2632-3D65-4980-86AB-07E97EFB8692}"/>
              </a:ext>
            </a:extLst>
          </p:cNvPr>
          <p:cNvSpPr>
            <a:spLocks noGrp="1"/>
          </p:cNvSpPr>
          <p:nvPr>
            <p:ph type="dt" sz="half" idx="10"/>
          </p:nvPr>
        </p:nvSpPr>
        <p:spPr/>
        <p:txBody>
          <a:bodyPr/>
          <a:lstStyle/>
          <a:p>
            <a:fld id="{33843DEA-3EB8-4CC4-823D-E7B6BE9FCC2C}" type="datetime1">
              <a:rPr lang="zh-TW" altLang="en-US" smtClean="0"/>
              <a:t>2022/4/26</a:t>
            </a:fld>
            <a:endParaRPr lang="zh-TW" altLang="en-US"/>
          </a:p>
        </p:txBody>
      </p:sp>
      <p:sp>
        <p:nvSpPr>
          <p:cNvPr id="5" name="頁尾版面配置區 4">
            <a:extLst>
              <a:ext uri="{FF2B5EF4-FFF2-40B4-BE49-F238E27FC236}">
                <a16:creationId xmlns:a16="http://schemas.microsoft.com/office/drawing/2014/main" id="{B8835330-49D7-4E22-9500-A7ABA248E83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8FC7965-E58D-4909-A7D9-75F14AAC7295}"/>
              </a:ext>
            </a:extLst>
          </p:cNvPr>
          <p:cNvSpPr>
            <a:spLocks noGrp="1"/>
          </p:cNvSpPr>
          <p:nvPr>
            <p:ph type="sldNum" sz="quarter" idx="12"/>
          </p:nvPr>
        </p:nvSpPr>
        <p:spPr/>
        <p:txBody>
          <a:bodyPr/>
          <a:lstStyle>
            <a:lvl1pPr>
              <a:defRPr sz="1600">
                <a:solidFill>
                  <a:schemeClr val="tx1"/>
                </a:solidFill>
              </a:defRPr>
            </a:lvl1pPr>
          </a:lstStyle>
          <a:p>
            <a:fld id="{853BA995-B07D-4EC1-87D0-B88B50F11F0A}" type="slidenum">
              <a:rPr lang="zh-TW" altLang="en-US" smtClean="0"/>
              <a:pPr/>
              <a:t>‹#›</a:t>
            </a:fld>
            <a:endParaRPr lang="zh-TW" altLang="en-US"/>
          </a:p>
        </p:txBody>
      </p:sp>
    </p:spTree>
    <p:extLst>
      <p:ext uri="{BB962C8B-B14F-4D97-AF65-F5344CB8AC3E}">
        <p14:creationId xmlns:p14="http://schemas.microsoft.com/office/powerpoint/2010/main" val="380776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42695E-DFE2-4A8A-ACC9-6915E0866B0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CCEF408-3A47-4B4C-BDA6-0F1E83685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ED8AF484-06AD-49DA-9B3D-9FE625B289E8}"/>
              </a:ext>
            </a:extLst>
          </p:cNvPr>
          <p:cNvSpPr>
            <a:spLocks noGrp="1"/>
          </p:cNvSpPr>
          <p:nvPr>
            <p:ph type="dt" sz="half" idx="10"/>
          </p:nvPr>
        </p:nvSpPr>
        <p:spPr/>
        <p:txBody>
          <a:bodyPr/>
          <a:lstStyle/>
          <a:p>
            <a:fld id="{4F1D526A-E7EE-4AB5-A530-D499CB6CD4B5}" type="datetime1">
              <a:rPr lang="zh-TW" altLang="en-US" smtClean="0"/>
              <a:t>2022/4/26</a:t>
            </a:fld>
            <a:endParaRPr lang="zh-TW" altLang="en-US"/>
          </a:p>
        </p:txBody>
      </p:sp>
      <p:sp>
        <p:nvSpPr>
          <p:cNvPr id="5" name="頁尾版面配置區 4">
            <a:extLst>
              <a:ext uri="{FF2B5EF4-FFF2-40B4-BE49-F238E27FC236}">
                <a16:creationId xmlns:a16="http://schemas.microsoft.com/office/drawing/2014/main" id="{0D8CFB40-D756-4984-AADE-B053A50224E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A87E71D-8BA2-495C-B922-34CC452D9A71}"/>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361922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B7822D-B397-4BF4-82E3-B9DA09C761B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EB5A90B-659C-4C43-8EEF-EE04F8D99505}"/>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9FE16308-327B-4602-A5F2-CA02B9841A1A}"/>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A9548C6-65B5-4A3F-B8DB-D6BDC7E0BDFF}"/>
              </a:ext>
            </a:extLst>
          </p:cNvPr>
          <p:cNvSpPr>
            <a:spLocks noGrp="1"/>
          </p:cNvSpPr>
          <p:nvPr>
            <p:ph type="dt" sz="half" idx="10"/>
          </p:nvPr>
        </p:nvSpPr>
        <p:spPr/>
        <p:txBody>
          <a:bodyPr/>
          <a:lstStyle/>
          <a:p>
            <a:fld id="{6351F908-95C6-4AD5-B834-770BB1B8AD91}" type="datetime1">
              <a:rPr lang="zh-TW" altLang="en-US" smtClean="0"/>
              <a:t>2022/4/26</a:t>
            </a:fld>
            <a:endParaRPr lang="zh-TW" altLang="en-US"/>
          </a:p>
        </p:txBody>
      </p:sp>
      <p:sp>
        <p:nvSpPr>
          <p:cNvPr id="6" name="頁尾版面配置區 5">
            <a:extLst>
              <a:ext uri="{FF2B5EF4-FFF2-40B4-BE49-F238E27FC236}">
                <a16:creationId xmlns:a16="http://schemas.microsoft.com/office/drawing/2014/main" id="{B8E0605A-AFC9-45FB-A458-CDC536379E8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A5383AE-BCE4-4F09-9AFF-468F30CDB54D}"/>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370370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9D3DA1-7F3C-45BA-AD1C-903A74C06C3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7588311-D120-4EB8-B0A1-2EFB9CBAE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D0353A04-5E23-4702-84C4-A103857EF9D5}"/>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149F9C5-E41D-4DBB-96B6-2719B84B1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31408971-975B-4424-ABEB-1BEAB97E67A6}"/>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22D60A24-558B-4E77-8CF8-592748EFCEB4}"/>
              </a:ext>
            </a:extLst>
          </p:cNvPr>
          <p:cNvSpPr>
            <a:spLocks noGrp="1"/>
          </p:cNvSpPr>
          <p:nvPr>
            <p:ph type="dt" sz="half" idx="10"/>
          </p:nvPr>
        </p:nvSpPr>
        <p:spPr/>
        <p:txBody>
          <a:bodyPr/>
          <a:lstStyle/>
          <a:p>
            <a:fld id="{C5AAECAD-8C61-4E0E-BCD6-31992C2A56D0}" type="datetime1">
              <a:rPr lang="zh-TW" altLang="en-US" smtClean="0"/>
              <a:t>2022/4/26</a:t>
            </a:fld>
            <a:endParaRPr lang="zh-TW" altLang="en-US"/>
          </a:p>
        </p:txBody>
      </p:sp>
      <p:sp>
        <p:nvSpPr>
          <p:cNvPr id="8" name="頁尾版面配置區 7">
            <a:extLst>
              <a:ext uri="{FF2B5EF4-FFF2-40B4-BE49-F238E27FC236}">
                <a16:creationId xmlns:a16="http://schemas.microsoft.com/office/drawing/2014/main" id="{E0309CB4-668E-4F9A-8A4E-9BBBDA96E95A}"/>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9BC0CB9-4661-4707-9A58-E73EA7BF1919}"/>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111183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7F96BA-1D2E-40E0-A031-87CFDB72404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D4882B4-F704-4287-8DB3-3C51B606BCB4}"/>
              </a:ext>
            </a:extLst>
          </p:cNvPr>
          <p:cNvSpPr>
            <a:spLocks noGrp="1"/>
          </p:cNvSpPr>
          <p:nvPr>
            <p:ph type="dt" sz="half" idx="10"/>
          </p:nvPr>
        </p:nvSpPr>
        <p:spPr/>
        <p:txBody>
          <a:bodyPr/>
          <a:lstStyle/>
          <a:p>
            <a:fld id="{B18870FD-4419-4285-88F6-361410FF9C91}" type="datetime1">
              <a:rPr lang="zh-TW" altLang="en-US" smtClean="0"/>
              <a:t>2022/4/26</a:t>
            </a:fld>
            <a:endParaRPr lang="zh-TW" altLang="en-US"/>
          </a:p>
        </p:txBody>
      </p:sp>
      <p:sp>
        <p:nvSpPr>
          <p:cNvPr id="4" name="頁尾版面配置區 3">
            <a:extLst>
              <a:ext uri="{FF2B5EF4-FFF2-40B4-BE49-F238E27FC236}">
                <a16:creationId xmlns:a16="http://schemas.microsoft.com/office/drawing/2014/main" id="{84AC7030-4DDB-4EBA-9031-B7AC943E86F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A2A4837D-12C0-48CB-A1D4-8D966D51CB78}"/>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205140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9270DC2-82B1-4AF2-8E37-BD0A01D320CC}"/>
              </a:ext>
            </a:extLst>
          </p:cNvPr>
          <p:cNvSpPr>
            <a:spLocks noGrp="1"/>
          </p:cNvSpPr>
          <p:nvPr>
            <p:ph type="dt" sz="half" idx="10"/>
          </p:nvPr>
        </p:nvSpPr>
        <p:spPr/>
        <p:txBody>
          <a:bodyPr/>
          <a:lstStyle/>
          <a:p>
            <a:fld id="{088328DA-52A7-483B-8DE7-BED1140EB95B}" type="datetime1">
              <a:rPr lang="zh-TW" altLang="en-US" smtClean="0"/>
              <a:t>2022/4/26</a:t>
            </a:fld>
            <a:endParaRPr lang="zh-TW" altLang="en-US"/>
          </a:p>
        </p:txBody>
      </p:sp>
      <p:sp>
        <p:nvSpPr>
          <p:cNvPr id="3" name="頁尾版面配置區 2">
            <a:extLst>
              <a:ext uri="{FF2B5EF4-FFF2-40B4-BE49-F238E27FC236}">
                <a16:creationId xmlns:a16="http://schemas.microsoft.com/office/drawing/2014/main" id="{7F437D97-6F4A-49A4-9100-B50F126EC6B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12FAF7D-D896-41BB-9CCE-1254E4261694}"/>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424032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23BBEA-A3E5-4B25-80A5-326E2C10BD3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17824F4-7D4E-4CFB-8DBF-371DEA248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BA04428C-DE6E-40AB-80AC-871C04111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62B25801-4878-4572-B15B-1DF0BD31CC1E}"/>
              </a:ext>
            </a:extLst>
          </p:cNvPr>
          <p:cNvSpPr>
            <a:spLocks noGrp="1"/>
          </p:cNvSpPr>
          <p:nvPr>
            <p:ph type="dt" sz="half" idx="10"/>
          </p:nvPr>
        </p:nvSpPr>
        <p:spPr/>
        <p:txBody>
          <a:bodyPr/>
          <a:lstStyle/>
          <a:p>
            <a:fld id="{36965609-7B21-4E12-9BD6-0A8B37462F82}" type="datetime1">
              <a:rPr lang="zh-TW" altLang="en-US" smtClean="0"/>
              <a:t>2022/4/26</a:t>
            </a:fld>
            <a:endParaRPr lang="zh-TW" altLang="en-US"/>
          </a:p>
        </p:txBody>
      </p:sp>
      <p:sp>
        <p:nvSpPr>
          <p:cNvPr id="6" name="頁尾版面配置區 5">
            <a:extLst>
              <a:ext uri="{FF2B5EF4-FFF2-40B4-BE49-F238E27FC236}">
                <a16:creationId xmlns:a16="http://schemas.microsoft.com/office/drawing/2014/main" id="{B0BAA819-613B-4C18-815F-552BE350319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2271C33-4DD2-4826-AB08-682AE4E07C8A}"/>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183351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E97A4F-FE2D-45E4-B444-54370D96D19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B057C25-B0D1-4627-8F69-AB946B2C0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5DD093D-603D-45B4-B830-E4C5E3E77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628202C-03AC-4D6D-A893-DA8B09C7FE71}"/>
              </a:ext>
            </a:extLst>
          </p:cNvPr>
          <p:cNvSpPr>
            <a:spLocks noGrp="1"/>
          </p:cNvSpPr>
          <p:nvPr>
            <p:ph type="dt" sz="half" idx="10"/>
          </p:nvPr>
        </p:nvSpPr>
        <p:spPr/>
        <p:txBody>
          <a:bodyPr/>
          <a:lstStyle/>
          <a:p>
            <a:fld id="{FD46E409-7DEA-4370-941F-BDE98F632FC8}" type="datetime1">
              <a:rPr lang="zh-TW" altLang="en-US" smtClean="0"/>
              <a:t>2022/4/26</a:t>
            </a:fld>
            <a:endParaRPr lang="zh-TW" altLang="en-US"/>
          </a:p>
        </p:txBody>
      </p:sp>
      <p:sp>
        <p:nvSpPr>
          <p:cNvPr id="6" name="頁尾版面配置區 5">
            <a:extLst>
              <a:ext uri="{FF2B5EF4-FFF2-40B4-BE49-F238E27FC236}">
                <a16:creationId xmlns:a16="http://schemas.microsoft.com/office/drawing/2014/main" id="{B3440695-608C-45CB-A8F1-BB45A45180F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1DAEED7-1AF2-4649-8781-214EB0A4F61F}"/>
              </a:ext>
            </a:extLst>
          </p:cNvPr>
          <p:cNvSpPr>
            <a:spLocks noGrp="1"/>
          </p:cNvSpPr>
          <p:nvPr>
            <p:ph type="sldNum" sz="quarter" idx="12"/>
          </p:nvPr>
        </p:nvSpPr>
        <p:spPr/>
        <p:txBody>
          <a:body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194284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F43F260-99AF-4882-B5D1-891002C42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BC3943C-4447-49BD-A0CC-007A2466F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0387346-61E1-4AF0-825A-74AF4FDC3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E17A8-5790-49A0-996E-C5B21B97B365}" type="datetime1">
              <a:rPr lang="zh-TW" altLang="en-US" smtClean="0"/>
              <a:t>2022/4/26</a:t>
            </a:fld>
            <a:endParaRPr lang="zh-TW" altLang="en-US"/>
          </a:p>
        </p:txBody>
      </p:sp>
      <p:sp>
        <p:nvSpPr>
          <p:cNvPr id="5" name="頁尾版面配置區 4">
            <a:extLst>
              <a:ext uri="{FF2B5EF4-FFF2-40B4-BE49-F238E27FC236}">
                <a16:creationId xmlns:a16="http://schemas.microsoft.com/office/drawing/2014/main" id="{6E4A03F1-3DF3-4B4C-805A-77827DA20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F6A3B2E-A63E-41CB-858B-3AE0BFCE3C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BA995-B07D-4EC1-87D0-B88B50F11F0A}" type="slidenum">
              <a:rPr lang="zh-TW" altLang="en-US" smtClean="0"/>
              <a:t>‹#›</a:t>
            </a:fld>
            <a:endParaRPr lang="zh-TW" altLang="en-US"/>
          </a:p>
        </p:txBody>
      </p:sp>
    </p:spTree>
    <p:extLst>
      <p:ext uri="{BB962C8B-B14F-4D97-AF65-F5344CB8AC3E}">
        <p14:creationId xmlns:p14="http://schemas.microsoft.com/office/powerpoint/2010/main" val="381062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26.png"/><Relationship Id="rId7" Type="http://schemas.openxmlformats.org/officeDocument/2006/relationships/image" Target="../media/image4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97F6BF1-7EE0-4FB1-8812-44E6FB9092EC}"/>
              </a:ext>
            </a:extLst>
          </p:cNvPr>
          <p:cNvSpPr/>
          <p:nvPr/>
        </p:nvSpPr>
        <p:spPr>
          <a:xfrm>
            <a:off x="1284515" y="1103701"/>
            <a:ext cx="9383486" cy="247925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61D9DF26-D9DD-44ED-B9BA-307BE2DFF1F8}"/>
              </a:ext>
            </a:extLst>
          </p:cNvPr>
          <p:cNvSpPr>
            <a:spLocks noGrp="1"/>
          </p:cNvSpPr>
          <p:nvPr>
            <p:ph type="ctrTitle"/>
          </p:nvPr>
        </p:nvSpPr>
        <p:spPr>
          <a:xfrm>
            <a:off x="1524000" y="1122363"/>
            <a:ext cx="8904051" cy="2387600"/>
          </a:xfrm>
        </p:spPr>
        <p:txBody>
          <a:bodyPr>
            <a:noAutofit/>
          </a:bodyPr>
          <a:lstStyle/>
          <a:p>
            <a:pPr algn="l"/>
            <a:r>
              <a:rPr lang="en-US" altLang="zh-TW" sz="4800" b="1" dirty="0" err="1"/>
              <a:t>ConsistSum</a:t>
            </a:r>
            <a:r>
              <a:rPr lang="en-US" altLang="zh-TW" sz="4800" b="1" dirty="0"/>
              <a:t>: Unsupervised Opinion Summarization with the Consistency of Aspect, Sentiment and Semantic</a:t>
            </a:r>
            <a:endParaRPr lang="zh-TW" altLang="en-US" sz="4800" b="1" dirty="0"/>
          </a:p>
        </p:txBody>
      </p:sp>
      <p:sp>
        <p:nvSpPr>
          <p:cNvPr id="3" name="副標題 2">
            <a:extLst>
              <a:ext uri="{FF2B5EF4-FFF2-40B4-BE49-F238E27FC236}">
                <a16:creationId xmlns:a16="http://schemas.microsoft.com/office/drawing/2014/main" id="{0C266372-3E38-4614-B9CB-59B747936E9A}"/>
              </a:ext>
            </a:extLst>
          </p:cNvPr>
          <p:cNvSpPr>
            <a:spLocks noGrp="1"/>
          </p:cNvSpPr>
          <p:nvPr>
            <p:ph type="subTitle" idx="1"/>
          </p:nvPr>
        </p:nvSpPr>
        <p:spPr>
          <a:xfrm>
            <a:off x="1524000" y="4395140"/>
            <a:ext cx="9144000" cy="1655762"/>
          </a:xfrm>
        </p:spPr>
        <p:txBody>
          <a:bodyPr>
            <a:normAutofit lnSpcReduction="10000"/>
          </a:bodyPr>
          <a:lstStyle/>
          <a:p>
            <a:pPr algn="l"/>
            <a:r>
              <a:rPr lang="en-US" altLang="zh-TW" dirty="0"/>
              <a:t>Advisor: JIA-LING, KOH</a:t>
            </a:r>
          </a:p>
          <a:p>
            <a:pPr algn="l"/>
            <a:r>
              <a:rPr lang="en-US" altLang="zh-TW" dirty="0"/>
              <a:t>Source: WSDM,22</a:t>
            </a:r>
          </a:p>
          <a:p>
            <a:pPr algn="l"/>
            <a:r>
              <a:rPr lang="en-US" altLang="zh-TW" dirty="0"/>
              <a:t>SPEAKER: Rui Ze</a:t>
            </a:r>
            <a:r>
              <a:rPr lang="zh-TW" altLang="en-US" dirty="0"/>
              <a:t> </a:t>
            </a:r>
            <a:r>
              <a:rPr lang="en-US" altLang="zh-TW" dirty="0"/>
              <a:t>Fang</a:t>
            </a:r>
          </a:p>
          <a:p>
            <a:pPr algn="l"/>
            <a:r>
              <a:rPr lang="en-US" altLang="zh-TW" dirty="0"/>
              <a:t>DATE</a:t>
            </a:r>
            <a:r>
              <a:rPr lang="en-US" altLang="zh-TW"/>
              <a:t>: 2022/04/26</a:t>
            </a:r>
            <a:endParaRPr lang="zh-TW" altLang="en-US" dirty="0"/>
          </a:p>
          <a:p>
            <a:endParaRPr lang="zh-TW" altLang="en-US" dirty="0"/>
          </a:p>
        </p:txBody>
      </p:sp>
      <p:sp>
        <p:nvSpPr>
          <p:cNvPr id="5" name="投影片編號版面配置區 4">
            <a:extLst>
              <a:ext uri="{FF2B5EF4-FFF2-40B4-BE49-F238E27FC236}">
                <a16:creationId xmlns:a16="http://schemas.microsoft.com/office/drawing/2014/main" id="{E549F585-EDE6-4EB2-8845-3CC2C2916101}"/>
              </a:ext>
            </a:extLst>
          </p:cNvPr>
          <p:cNvSpPr>
            <a:spLocks noGrp="1"/>
          </p:cNvSpPr>
          <p:nvPr>
            <p:ph type="sldNum" sz="quarter" idx="12"/>
          </p:nvPr>
        </p:nvSpPr>
        <p:spPr/>
        <p:txBody>
          <a:bodyPr/>
          <a:lstStyle/>
          <a:p>
            <a:fld id="{853BA995-B07D-4EC1-87D0-B88B50F11F0A}" type="slidenum">
              <a:rPr lang="zh-TW" altLang="en-US" smtClean="0"/>
              <a:t>1</a:t>
            </a:fld>
            <a:endParaRPr lang="zh-TW" altLang="en-US"/>
          </a:p>
        </p:txBody>
      </p:sp>
    </p:spTree>
    <p:extLst>
      <p:ext uri="{BB962C8B-B14F-4D97-AF65-F5344CB8AC3E}">
        <p14:creationId xmlns:p14="http://schemas.microsoft.com/office/powerpoint/2010/main" val="85778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6D8975E-946E-495E-83F1-86F6A2D5F9CC}"/>
              </a:ext>
            </a:extLst>
          </p:cNvPr>
          <p:cNvSpPr/>
          <p:nvPr/>
        </p:nvSpPr>
        <p:spPr>
          <a:xfrm>
            <a:off x="838199" y="936446"/>
            <a:ext cx="6875835"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6CD4D9AD-0A60-477B-9842-15C85EB72902}"/>
              </a:ext>
            </a:extLst>
          </p:cNvPr>
          <p:cNvSpPr>
            <a:spLocks noGrp="1"/>
          </p:cNvSpPr>
          <p:nvPr>
            <p:ph type="title"/>
          </p:nvPr>
        </p:nvSpPr>
        <p:spPr/>
        <p:txBody>
          <a:bodyPr/>
          <a:lstStyle/>
          <a:p>
            <a:r>
              <a:rPr lang="en-US" altLang="zh-TW" b="1" dirty="0"/>
              <a:t>Consistency Distance Metrics</a:t>
            </a:r>
            <a:endParaRPr lang="zh-TW" altLang="en-US" b="1" dirty="0"/>
          </a:p>
        </p:txBody>
      </p:sp>
      <p:pic>
        <p:nvPicPr>
          <p:cNvPr id="3" name="圖片 2">
            <a:extLst>
              <a:ext uri="{FF2B5EF4-FFF2-40B4-BE49-F238E27FC236}">
                <a16:creationId xmlns:a16="http://schemas.microsoft.com/office/drawing/2014/main" id="{A89F1BCB-1F99-4051-AC22-DB21725ECECE}"/>
              </a:ext>
            </a:extLst>
          </p:cNvPr>
          <p:cNvPicPr>
            <a:picLocks noChangeAspect="1"/>
          </p:cNvPicPr>
          <p:nvPr/>
        </p:nvPicPr>
        <p:blipFill>
          <a:blip r:embed="rId3"/>
          <a:stretch>
            <a:fillRect/>
          </a:stretch>
        </p:blipFill>
        <p:spPr>
          <a:xfrm>
            <a:off x="1603247" y="3429000"/>
            <a:ext cx="5345737" cy="1425530"/>
          </a:xfrm>
          <a:prstGeom prst="rect">
            <a:avLst/>
          </a:prstGeom>
        </p:spPr>
      </p:pic>
      <p:pic>
        <p:nvPicPr>
          <p:cNvPr id="8" name="圖片 7">
            <a:extLst>
              <a:ext uri="{FF2B5EF4-FFF2-40B4-BE49-F238E27FC236}">
                <a16:creationId xmlns:a16="http://schemas.microsoft.com/office/drawing/2014/main" id="{C6D83ED1-1C01-48FE-853D-00460454EDC4}"/>
              </a:ext>
            </a:extLst>
          </p:cNvPr>
          <p:cNvPicPr>
            <a:picLocks noChangeAspect="1"/>
          </p:cNvPicPr>
          <p:nvPr/>
        </p:nvPicPr>
        <p:blipFill rotWithShape="1">
          <a:blip r:embed="rId4"/>
          <a:srcRect b="53439"/>
          <a:stretch/>
        </p:blipFill>
        <p:spPr>
          <a:xfrm>
            <a:off x="838199" y="1667845"/>
            <a:ext cx="10172700" cy="1676400"/>
          </a:xfrm>
          <a:prstGeom prst="rect">
            <a:avLst/>
          </a:prstGeom>
        </p:spPr>
      </p:pic>
      <p:pic>
        <p:nvPicPr>
          <p:cNvPr id="9" name="圖片 8">
            <a:extLst>
              <a:ext uri="{FF2B5EF4-FFF2-40B4-BE49-F238E27FC236}">
                <a16:creationId xmlns:a16="http://schemas.microsoft.com/office/drawing/2014/main" id="{222104BB-13AE-421C-8B45-1D5D1DA7374F}"/>
              </a:ext>
            </a:extLst>
          </p:cNvPr>
          <p:cNvPicPr>
            <a:picLocks noChangeAspect="1"/>
          </p:cNvPicPr>
          <p:nvPr/>
        </p:nvPicPr>
        <p:blipFill rotWithShape="1">
          <a:blip r:embed="rId4"/>
          <a:srcRect t="48056"/>
          <a:stretch/>
        </p:blipFill>
        <p:spPr>
          <a:xfrm>
            <a:off x="3047561" y="5190156"/>
            <a:ext cx="8093124" cy="1487884"/>
          </a:xfrm>
          <a:prstGeom prst="rect">
            <a:avLst/>
          </a:prstGeom>
        </p:spPr>
      </p:pic>
      <p:sp>
        <p:nvSpPr>
          <p:cNvPr id="4" name="投影片編號版面配置區 3">
            <a:extLst>
              <a:ext uri="{FF2B5EF4-FFF2-40B4-BE49-F238E27FC236}">
                <a16:creationId xmlns:a16="http://schemas.microsoft.com/office/drawing/2014/main" id="{59F5F6C1-8146-44E2-9956-DADE0D0B9D22}"/>
              </a:ext>
            </a:extLst>
          </p:cNvPr>
          <p:cNvSpPr>
            <a:spLocks noGrp="1"/>
          </p:cNvSpPr>
          <p:nvPr>
            <p:ph type="sldNum" sz="quarter" idx="12"/>
          </p:nvPr>
        </p:nvSpPr>
        <p:spPr/>
        <p:txBody>
          <a:bodyPr/>
          <a:lstStyle/>
          <a:p>
            <a:fld id="{853BA995-B07D-4EC1-87D0-B88B50F11F0A}" type="slidenum">
              <a:rPr lang="zh-TW" altLang="en-US" smtClean="0"/>
              <a:t>10</a:t>
            </a:fld>
            <a:endParaRPr lang="zh-TW" altLang="en-US"/>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75B34700-7839-4202-9873-6A17D143C483}"/>
                  </a:ext>
                </a:extLst>
              </p:cNvPr>
              <p:cNvSpPr txBox="1"/>
              <p:nvPr/>
            </p:nvSpPr>
            <p:spPr>
              <a:xfrm>
                <a:off x="7864407" y="164717"/>
                <a:ext cx="4235585" cy="1356975"/>
              </a:xfrm>
              <a:prstGeom prst="rect">
                <a:avLst/>
              </a:prstGeom>
              <a:noFill/>
              <a:ln w="19050">
                <a:solidFill>
                  <a:srgbClr val="7030A0"/>
                </a:solidFill>
              </a:ln>
            </p:spPr>
            <p:txBody>
              <a:bodyPr wrap="square" rtlCol="0">
                <a:spAutoFit/>
              </a:bodyPr>
              <a:lstStyle/>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𝑖</m:t>
                        </m:r>
                      </m:sub>
                    </m:sSub>
                  </m:oMath>
                </a14:m>
                <a:r>
                  <a:rPr lang="en-US" altLang="zh-TW" sz="2400" dirty="0"/>
                  <a:t>,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b="0" i="1" smtClean="0">
                            <a:latin typeface="Cambria Math" panose="02040503050406030204" pitchFamily="18" charset="0"/>
                          </a:rPr>
                          <m:t>𝑗</m:t>
                        </m:r>
                      </m:sub>
                    </m:sSub>
                  </m:oMath>
                </a14:m>
                <a:r>
                  <a:rPr lang="zh-TW" altLang="en-US" sz="2400" dirty="0"/>
                  <a:t>分別代表</a:t>
                </a:r>
                <a:r>
                  <a:rPr lang="en-US" altLang="zh-TW" sz="2400" dirty="0"/>
                  <a:t>2</a:t>
                </a:r>
                <a:r>
                  <a:rPr lang="zh-TW" altLang="en-US" sz="2400" dirty="0"/>
                  <a:t>個不同的評論</a:t>
                </a:r>
                <a:endParaRPr lang="en-US" altLang="zh-TW" sz="2400" dirty="0"/>
              </a:p>
              <a:p>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𝑝</m:t>
                        </m:r>
                      </m:e>
                      <m:sub>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i="1">
                                <a:latin typeface="Cambria Math" panose="02040503050406030204" pitchFamily="18" charset="0"/>
                              </a:rPr>
                              <m:t>𝑖</m:t>
                            </m:r>
                          </m:sub>
                        </m:sSub>
                      </m:sub>
                    </m:sSub>
                    <m:r>
                      <a:rPr lang="zh-TW" altLang="en-US" sz="2400" i="1" smtClean="0">
                        <a:latin typeface="Cambria Math" panose="02040503050406030204" pitchFamily="18" charset="0"/>
                      </a:rPr>
                      <m:t>代表</m:t>
                    </m:r>
                  </m:oMath>
                </a14:m>
                <a:r>
                  <a:rPr lang="en-US" altLang="zh-TW" sz="2400" dirty="0"/>
                  <a:t>aspect </a:t>
                </a:r>
                <a:r>
                  <a:rPr lang="zh-TW" altLang="en-US" sz="2400" dirty="0"/>
                  <a:t>機率分布</a:t>
                </a:r>
                <a:endParaRPr lang="en-US" altLang="zh-TW" sz="2400" dirty="0"/>
              </a:p>
              <a:p>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𝑝</m:t>
                        </m:r>
                      </m:e>
                      <m:sub>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i="1">
                                <a:latin typeface="Cambria Math" panose="02040503050406030204" pitchFamily="18" charset="0"/>
                              </a:rPr>
                              <m:t>𝑖</m:t>
                            </m:r>
                          </m:sub>
                        </m:sSub>
                      </m:sub>
                    </m:sSub>
                    <m:r>
                      <a:rPr lang="zh-TW" altLang="en-US" sz="2400" i="1">
                        <a:latin typeface="Cambria Math" panose="02040503050406030204" pitchFamily="18" charset="0"/>
                      </a:rPr>
                      <m:t>代表</m:t>
                    </m:r>
                  </m:oMath>
                </a14:m>
                <a:r>
                  <a:rPr lang="zh-TW" altLang="en-US" sz="2400" dirty="0"/>
                  <a:t>情緒機率分布</a:t>
                </a:r>
              </a:p>
            </p:txBody>
          </p:sp>
        </mc:Choice>
        <mc:Fallback xmlns="">
          <p:sp>
            <p:nvSpPr>
              <p:cNvPr id="5" name="文字方塊 4">
                <a:extLst>
                  <a:ext uri="{FF2B5EF4-FFF2-40B4-BE49-F238E27FC236}">
                    <a16:creationId xmlns:a16="http://schemas.microsoft.com/office/drawing/2014/main" id="{75B34700-7839-4202-9873-6A17D143C483}"/>
                  </a:ext>
                </a:extLst>
              </p:cNvPr>
              <p:cNvSpPr txBox="1">
                <a:spLocks noRot="1" noChangeAspect="1" noMove="1" noResize="1" noEditPoints="1" noAdjustHandles="1" noChangeArrowheads="1" noChangeShapeType="1" noTextEdit="1"/>
              </p:cNvSpPr>
              <p:nvPr/>
            </p:nvSpPr>
            <p:spPr>
              <a:xfrm>
                <a:off x="7864407" y="164717"/>
                <a:ext cx="4235585" cy="1356975"/>
              </a:xfrm>
              <a:prstGeom prst="rect">
                <a:avLst/>
              </a:prstGeom>
              <a:blipFill>
                <a:blip r:embed="rId5"/>
                <a:stretch>
                  <a:fillRect l="-287" t="-3097" b="-2655"/>
                </a:stretch>
              </a:blipFill>
              <a:ln w="19050">
                <a:solidFill>
                  <a:srgbClr val="7030A0"/>
                </a:solidFill>
              </a:ln>
            </p:spPr>
            <p:txBody>
              <a:bodyPr/>
              <a:lstStyle/>
              <a:p>
                <a:r>
                  <a:rPr lang="zh-TW" altLang="en-US">
                    <a:noFill/>
                  </a:rPr>
                  <a:t> </a:t>
                </a:r>
              </a:p>
            </p:txBody>
          </p:sp>
        </mc:Fallback>
      </mc:AlternateContent>
    </p:spTree>
    <p:extLst>
      <p:ext uri="{BB962C8B-B14F-4D97-AF65-F5344CB8AC3E}">
        <p14:creationId xmlns:p14="http://schemas.microsoft.com/office/powerpoint/2010/main" val="28782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6D8975E-946E-495E-83F1-86F6A2D5F9CC}"/>
              </a:ext>
            </a:extLst>
          </p:cNvPr>
          <p:cNvSpPr/>
          <p:nvPr/>
        </p:nvSpPr>
        <p:spPr>
          <a:xfrm>
            <a:off x="838198" y="936446"/>
            <a:ext cx="7274669"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6CD4D9AD-0A60-477B-9842-15C85EB72902}"/>
              </a:ext>
            </a:extLst>
          </p:cNvPr>
          <p:cNvSpPr>
            <a:spLocks noGrp="1"/>
          </p:cNvSpPr>
          <p:nvPr>
            <p:ph type="title"/>
          </p:nvPr>
        </p:nvSpPr>
        <p:spPr/>
        <p:txBody>
          <a:bodyPr/>
          <a:lstStyle/>
          <a:p>
            <a:r>
              <a:rPr lang="en-US" altLang="zh-TW" b="1" dirty="0"/>
              <a:t>Preliminary Dataset Extraction</a:t>
            </a:r>
            <a:endParaRPr lang="zh-TW" altLang="en-US" b="1" dirty="0"/>
          </a:p>
        </p:txBody>
      </p:sp>
      <p:sp>
        <p:nvSpPr>
          <p:cNvPr id="4" name="投影片編號版面配置區 3">
            <a:extLst>
              <a:ext uri="{FF2B5EF4-FFF2-40B4-BE49-F238E27FC236}">
                <a16:creationId xmlns:a16="http://schemas.microsoft.com/office/drawing/2014/main" id="{59F5F6C1-8146-44E2-9956-DADE0D0B9D22}"/>
              </a:ext>
            </a:extLst>
          </p:cNvPr>
          <p:cNvSpPr>
            <a:spLocks noGrp="1"/>
          </p:cNvSpPr>
          <p:nvPr>
            <p:ph type="sldNum" sz="quarter" idx="12"/>
          </p:nvPr>
        </p:nvSpPr>
        <p:spPr/>
        <p:txBody>
          <a:bodyPr/>
          <a:lstStyle/>
          <a:p>
            <a:fld id="{853BA995-B07D-4EC1-87D0-B88B50F11F0A}" type="slidenum">
              <a:rPr lang="zh-TW" altLang="en-US" smtClean="0"/>
              <a:t>11</a:t>
            </a:fld>
            <a:endParaRPr lang="zh-TW" altLang="en-US" dirty="0"/>
          </a:p>
        </p:txBody>
      </p:sp>
      <p:pic>
        <p:nvPicPr>
          <p:cNvPr id="10" name="內容版面配置區 5">
            <a:extLst>
              <a:ext uri="{FF2B5EF4-FFF2-40B4-BE49-F238E27FC236}">
                <a16:creationId xmlns:a16="http://schemas.microsoft.com/office/drawing/2014/main" id="{A8D30786-0EA9-4A8C-806E-1CED7AA232BC}"/>
              </a:ext>
            </a:extLst>
          </p:cNvPr>
          <p:cNvPicPr>
            <a:picLocks noGrp="1" noChangeAspect="1"/>
          </p:cNvPicPr>
          <p:nvPr>
            <p:ph idx="1"/>
          </p:nvPr>
        </p:nvPicPr>
        <p:blipFill rotWithShape="1">
          <a:blip r:embed="rId3"/>
          <a:srcRect l="22730" t="39827"/>
          <a:stretch/>
        </p:blipFill>
        <p:spPr>
          <a:xfrm>
            <a:off x="1113538" y="2055776"/>
            <a:ext cx="1199675" cy="1490184"/>
          </a:xfrm>
          <a:prstGeom prst="rect">
            <a:avLst/>
          </a:prstGeom>
        </p:spPr>
      </p:pic>
      <p:pic>
        <p:nvPicPr>
          <p:cNvPr id="11" name="圖片 10">
            <a:extLst>
              <a:ext uri="{FF2B5EF4-FFF2-40B4-BE49-F238E27FC236}">
                <a16:creationId xmlns:a16="http://schemas.microsoft.com/office/drawing/2014/main" id="{F23ADC58-A209-4D55-B668-2C4508D0B541}"/>
              </a:ext>
            </a:extLst>
          </p:cNvPr>
          <p:cNvPicPr>
            <a:picLocks noChangeAspect="1"/>
          </p:cNvPicPr>
          <p:nvPr/>
        </p:nvPicPr>
        <p:blipFill rotWithShape="1">
          <a:blip r:embed="rId3"/>
          <a:srcRect l="22730" t="39827"/>
          <a:stretch/>
        </p:blipFill>
        <p:spPr>
          <a:xfrm>
            <a:off x="1259901" y="2247315"/>
            <a:ext cx="1199672" cy="1490178"/>
          </a:xfrm>
          <a:prstGeom prst="rect">
            <a:avLst/>
          </a:prstGeom>
        </p:spPr>
      </p:pic>
      <p:pic>
        <p:nvPicPr>
          <p:cNvPr id="12" name="圖片 11">
            <a:extLst>
              <a:ext uri="{FF2B5EF4-FFF2-40B4-BE49-F238E27FC236}">
                <a16:creationId xmlns:a16="http://schemas.microsoft.com/office/drawing/2014/main" id="{2F568F7D-3C3C-4BFF-A70C-9E05AA954928}"/>
              </a:ext>
            </a:extLst>
          </p:cNvPr>
          <p:cNvPicPr>
            <a:picLocks noChangeAspect="1"/>
          </p:cNvPicPr>
          <p:nvPr/>
        </p:nvPicPr>
        <p:blipFill rotWithShape="1">
          <a:blip r:embed="rId3"/>
          <a:srcRect l="22730" t="39827"/>
          <a:stretch/>
        </p:blipFill>
        <p:spPr>
          <a:xfrm>
            <a:off x="1406264" y="2438854"/>
            <a:ext cx="1199672" cy="1490178"/>
          </a:xfrm>
          <a:prstGeom prst="rect">
            <a:avLst/>
          </a:prstGeom>
        </p:spPr>
      </p:pic>
      <p:sp>
        <p:nvSpPr>
          <p:cNvPr id="5" name="箭號: 向右 4">
            <a:extLst>
              <a:ext uri="{FF2B5EF4-FFF2-40B4-BE49-F238E27FC236}">
                <a16:creationId xmlns:a16="http://schemas.microsoft.com/office/drawing/2014/main" id="{88FFC77B-9535-49A6-A3DB-67E8AC005C3D}"/>
              </a:ext>
            </a:extLst>
          </p:cNvPr>
          <p:cNvSpPr/>
          <p:nvPr/>
        </p:nvSpPr>
        <p:spPr>
          <a:xfrm>
            <a:off x="3161041" y="2970308"/>
            <a:ext cx="1751427" cy="345332"/>
          </a:xfrm>
          <a:prstGeom prst="rightArrow">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F1412B0C-1BBC-469D-BB47-29369211027D}"/>
              </a:ext>
            </a:extLst>
          </p:cNvPr>
          <p:cNvSpPr txBox="1"/>
          <p:nvPr/>
        </p:nvSpPr>
        <p:spPr>
          <a:xfrm>
            <a:off x="2801566" y="2438854"/>
            <a:ext cx="2509736" cy="461665"/>
          </a:xfrm>
          <a:prstGeom prst="rect">
            <a:avLst/>
          </a:prstGeom>
          <a:noFill/>
        </p:spPr>
        <p:txBody>
          <a:bodyPr wrap="square" rtlCol="0">
            <a:spAutoFit/>
          </a:bodyPr>
          <a:lstStyle/>
          <a:p>
            <a:r>
              <a:rPr lang="en-US" altLang="zh-TW" sz="2400" dirty="0"/>
              <a:t>Sample N reviews</a:t>
            </a:r>
            <a:endParaRPr lang="zh-TW" altLang="en-US" sz="2400" dirty="0"/>
          </a:p>
        </p:txBody>
      </p:sp>
      <p:pic>
        <p:nvPicPr>
          <p:cNvPr id="13" name="內容版面配置區 5">
            <a:extLst>
              <a:ext uri="{FF2B5EF4-FFF2-40B4-BE49-F238E27FC236}">
                <a16:creationId xmlns:a16="http://schemas.microsoft.com/office/drawing/2014/main" id="{76EFF1A4-741C-4C34-B25A-8D21E83459E6}"/>
              </a:ext>
            </a:extLst>
          </p:cNvPr>
          <p:cNvPicPr>
            <a:picLocks noChangeAspect="1"/>
          </p:cNvPicPr>
          <p:nvPr/>
        </p:nvPicPr>
        <p:blipFill rotWithShape="1">
          <a:blip r:embed="rId3"/>
          <a:srcRect l="22730" t="39827"/>
          <a:stretch/>
        </p:blipFill>
        <p:spPr>
          <a:xfrm>
            <a:off x="5516211" y="2055776"/>
            <a:ext cx="1199675" cy="1490184"/>
          </a:xfrm>
          <a:prstGeom prst="rect">
            <a:avLst/>
          </a:prstGeom>
        </p:spPr>
      </p:pic>
      <p:pic>
        <p:nvPicPr>
          <p:cNvPr id="14" name="圖片 13">
            <a:extLst>
              <a:ext uri="{FF2B5EF4-FFF2-40B4-BE49-F238E27FC236}">
                <a16:creationId xmlns:a16="http://schemas.microsoft.com/office/drawing/2014/main" id="{D1DDC4E9-FD1A-48DF-B654-AE95F20AAC45}"/>
              </a:ext>
            </a:extLst>
          </p:cNvPr>
          <p:cNvPicPr>
            <a:picLocks noChangeAspect="1"/>
          </p:cNvPicPr>
          <p:nvPr/>
        </p:nvPicPr>
        <p:blipFill rotWithShape="1">
          <a:blip r:embed="rId3"/>
          <a:srcRect l="22730" t="39827"/>
          <a:stretch/>
        </p:blipFill>
        <p:spPr>
          <a:xfrm>
            <a:off x="5662574" y="2247315"/>
            <a:ext cx="1199672" cy="1490178"/>
          </a:xfrm>
          <a:prstGeom prst="rect">
            <a:avLst/>
          </a:prstGeom>
        </p:spPr>
      </p:pic>
      <p:pic>
        <p:nvPicPr>
          <p:cNvPr id="15" name="圖片 14">
            <a:extLst>
              <a:ext uri="{FF2B5EF4-FFF2-40B4-BE49-F238E27FC236}">
                <a16:creationId xmlns:a16="http://schemas.microsoft.com/office/drawing/2014/main" id="{FA05A60B-8FA3-4223-8864-4E4658F0E048}"/>
              </a:ext>
            </a:extLst>
          </p:cNvPr>
          <p:cNvPicPr>
            <a:picLocks noChangeAspect="1"/>
          </p:cNvPicPr>
          <p:nvPr/>
        </p:nvPicPr>
        <p:blipFill rotWithShape="1">
          <a:blip r:embed="rId3"/>
          <a:srcRect l="22730" t="39827"/>
          <a:stretch/>
        </p:blipFill>
        <p:spPr>
          <a:xfrm>
            <a:off x="5808937" y="2438854"/>
            <a:ext cx="1199672" cy="1490178"/>
          </a:xfrm>
          <a:prstGeom prst="rect">
            <a:avLst/>
          </a:prstGeom>
        </p:spPr>
      </p:pic>
      <p:sp>
        <p:nvSpPr>
          <p:cNvPr id="16" name="箭號: 向右 15">
            <a:extLst>
              <a:ext uri="{FF2B5EF4-FFF2-40B4-BE49-F238E27FC236}">
                <a16:creationId xmlns:a16="http://schemas.microsoft.com/office/drawing/2014/main" id="{9F334469-AD16-4A8A-AA64-33458D0C32F3}"/>
              </a:ext>
            </a:extLst>
          </p:cNvPr>
          <p:cNvSpPr/>
          <p:nvPr/>
        </p:nvSpPr>
        <p:spPr>
          <a:xfrm>
            <a:off x="7564430" y="2970308"/>
            <a:ext cx="1199672" cy="345332"/>
          </a:xfrm>
          <a:prstGeom prst="rightArrow">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32604F05-5816-4ECA-A3CC-3166F328AFB8}"/>
                  </a:ext>
                </a:extLst>
              </p:cNvPr>
              <p:cNvSpPr txBox="1"/>
              <p:nvPr/>
            </p:nvSpPr>
            <p:spPr>
              <a:xfrm>
                <a:off x="9039205" y="2800868"/>
                <a:ext cx="1466638" cy="523220"/>
              </a:xfrm>
              <a:prstGeom prst="rect">
                <a:avLst/>
              </a:prstGeom>
              <a:no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𝑐𝑒𝑛𝑡𝑒𝑟</m:t>
                          </m:r>
                        </m:sub>
                      </m:sSub>
                    </m:oMath>
                  </m:oMathPara>
                </a14:m>
                <a:endParaRPr lang="zh-TW" altLang="en-US" sz="2800" dirty="0"/>
              </a:p>
            </p:txBody>
          </p:sp>
        </mc:Choice>
        <mc:Fallback xmlns="">
          <p:sp>
            <p:nvSpPr>
              <p:cNvPr id="17" name="文字方塊 16">
                <a:extLst>
                  <a:ext uri="{FF2B5EF4-FFF2-40B4-BE49-F238E27FC236}">
                    <a16:creationId xmlns:a16="http://schemas.microsoft.com/office/drawing/2014/main" id="{32604F05-5816-4ECA-A3CC-3166F328AFB8}"/>
                  </a:ext>
                </a:extLst>
              </p:cNvPr>
              <p:cNvSpPr txBox="1">
                <a:spLocks noRot="1" noChangeAspect="1" noMove="1" noResize="1" noEditPoints="1" noAdjustHandles="1" noChangeArrowheads="1" noChangeShapeType="1" noTextEdit="1"/>
              </p:cNvSpPr>
              <p:nvPr/>
            </p:nvSpPr>
            <p:spPr>
              <a:xfrm>
                <a:off x="9039205" y="2800868"/>
                <a:ext cx="1466638" cy="523220"/>
              </a:xfrm>
              <a:prstGeom prst="rect">
                <a:avLst/>
              </a:prstGeom>
              <a:blipFill>
                <a:blip r:embed="rId4"/>
                <a:stretch>
                  <a:fillRect/>
                </a:stretch>
              </a:blipFill>
              <a:ln w="38100">
                <a:solidFill>
                  <a:srgbClr val="FF0000"/>
                </a:solidFill>
              </a:ln>
            </p:spPr>
            <p:txBody>
              <a:bodyPr/>
              <a:lstStyle/>
              <a:p>
                <a:r>
                  <a:rPr lang="zh-TW" altLang="en-US">
                    <a:noFill/>
                  </a:rPr>
                  <a:t> </a:t>
                </a:r>
              </a:p>
            </p:txBody>
          </p:sp>
        </mc:Fallback>
      </mc:AlternateContent>
      <p:sp>
        <p:nvSpPr>
          <p:cNvPr id="18" name="文字方塊 17">
            <a:extLst>
              <a:ext uri="{FF2B5EF4-FFF2-40B4-BE49-F238E27FC236}">
                <a16:creationId xmlns:a16="http://schemas.microsoft.com/office/drawing/2014/main" id="{AABFA451-C84B-42A3-A8FF-AB3E371D960D}"/>
              </a:ext>
            </a:extLst>
          </p:cNvPr>
          <p:cNvSpPr txBox="1"/>
          <p:nvPr/>
        </p:nvSpPr>
        <p:spPr>
          <a:xfrm>
            <a:off x="944660" y="1457232"/>
            <a:ext cx="1856906" cy="461665"/>
          </a:xfrm>
          <a:prstGeom prst="rect">
            <a:avLst/>
          </a:prstGeom>
          <a:noFill/>
        </p:spPr>
        <p:txBody>
          <a:bodyPr wrap="square" rtlCol="0">
            <a:spAutoFit/>
          </a:bodyPr>
          <a:lstStyle/>
          <a:p>
            <a:r>
              <a:rPr lang="en-US" altLang="zh-TW" sz="2400" dirty="0"/>
              <a:t>Raw reviews</a:t>
            </a:r>
            <a:endParaRPr lang="zh-TW" altLang="en-US" sz="2400" dirty="0"/>
          </a:p>
        </p:txBody>
      </p:sp>
      <p:sp>
        <p:nvSpPr>
          <p:cNvPr id="19" name="文字方塊 18">
            <a:extLst>
              <a:ext uri="{FF2B5EF4-FFF2-40B4-BE49-F238E27FC236}">
                <a16:creationId xmlns:a16="http://schemas.microsoft.com/office/drawing/2014/main" id="{ED4D93D8-5626-4B8D-B704-2C8C09FFC301}"/>
              </a:ext>
            </a:extLst>
          </p:cNvPr>
          <p:cNvSpPr txBox="1"/>
          <p:nvPr/>
        </p:nvSpPr>
        <p:spPr>
          <a:xfrm>
            <a:off x="7700039" y="2411057"/>
            <a:ext cx="928453" cy="461665"/>
          </a:xfrm>
          <a:prstGeom prst="rect">
            <a:avLst/>
          </a:prstGeom>
          <a:noFill/>
        </p:spPr>
        <p:txBody>
          <a:bodyPr wrap="square" rtlCol="0">
            <a:spAutoFit/>
          </a:bodyPr>
          <a:lstStyle/>
          <a:p>
            <a:r>
              <a:rPr lang="zh-TW" altLang="en-US" sz="2400"/>
              <a:t>計算</a:t>
            </a:r>
            <a:endParaRPr lang="zh-TW" altLang="en-US" sz="2400" dirty="0"/>
          </a:p>
        </p:txBody>
      </p:sp>
      <p:sp>
        <p:nvSpPr>
          <p:cNvPr id="20" name="箭號: 向下 19">
            <a:extLst>
              <a:ext uri="{FF2B5EF4-FFF2-40B4-BE49-F238E27FC236}">
                <a16:creationId xmlns:a16="http://schemas.microsoft.com/office/drawing/2014/main" id="{8356F74E-8228-4459-AFCB-501F84DE2F0D}"/>
              </a:ext>
            </a:extLst>
          </p:cNvPr>
          <p:cNvSpPr/>
          <p:nvPr/>
        </p:nvSpPr>
        <p:spPr>
          <a:xfrm rot="4266838">
            <a:off x="3817894" y="2650163"/>
            <a:ext cx="275741" cy="2772954"/>
          </a:xfrm>
          <a:prstGeom prst="downArrow">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圖片 20">
            <a:extLst>
              <a:ext uri="{FF2B5EF4-FFF2-40B4-BE49-F238E27FC236}">
                <a16:creationId xmlns:a16="http://schemas.microsoft.com/office/drawing/2014/main" id="{3D2AE9EE-B5D1-4F08-97C3-3E6E81B1A818}"/>
              </a:ext>
            </a:extLst>
          </p:cNvPr>
          <p:cNvPicPr>
            <a:picLocks noChangeAspect="1"/>
          </p:cNvPicPr>
          <p:nvPr/>
        </p:nvPicPr>
        <p:blipFill rotWithShape="1">
          <a:blip r:embed="rId3"/>
          <a:srcRect l="22730" t="39827"/>
          <a:stretch/>
        </p:blipFill>
        <p:spPr>
          <a:xfrm>
            <a:off x="1340277" y="4611378"/>
            <a:ext cx="1199672" cy="1490178"/>
          </a:xfrm>
          <a:prstGeom prst="rect">
            <a:avLst/>
          </a:prstGeom>
        </p:spPr>
      </p:pic>
      <p:cxnSp>
        <p:nvCxnSpPr>
          <p:cNvPr id="34" name="直線接點 33">
            <a:extLst>
              <a:ext uri="{FF2B5EF4-FFF2-40B4-BE49-F238E27FC236}">
                <a16:creationId xmlns:a16="http://schemas.microsoft.com/office/drawing/2014/main" id="{3BCB391D-8C3F-4B08-A5C0-A1D758F51FDB}"/>
              </a:ext>
            </a:extLst>
          </p:cNvPr>
          <p:cNvCxnSpPr>
            <a:cxnSpLocks/>
            <a:stCxn id="17" idx="2"/>
          </p:cNvCxnSpPr>
          <p:nvPr/>
        </p:nvCxnSpPr>
        <p:spPr>
          <a:xfrm>
            <a:off x="9772524" y="3324088"/>
            <a:ext cx="9856" cy="9558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D7194ABC-27A1-4824-A054-B57C1E7C1958}"/>
              </a:ext>
            </a:extLst>
          </p:cNvPr>
          <p:cNvCxnSpPr>
            <a:cxnSpLocks/>
          </p:cNvCxnSpPr>
          <p:nvPr/>
        </p:nvCxnSpPr>
        <p:spPr>
          <a:xfrm flipH="1">
            <a:off x="4912468" y="4279933"/>
            <a:ext cx="48699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D4828A2E-F4E5-4F12-A3A6-091BE81B6EFB}"/>
              </a:ext>
            </a:extLst>
          </p:cNvPr>
          <p:cNvCxnSpPr>
            <a:cxnSpLocks/>
            <a:endCxn id="43" idx="0"/>
          </p:cNvCxnSpPr>
          <p:nvPr/>
        </p:nvCxnSpPr>
        <p:spPr>
          <a:xfrm>
            <a:off x="4912468" y="4270861"/>
            <a:ext cx="0" cy="8049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a:extLst>
              <a:ext uri="{FF2B5EF4-FFF2-40B4-BE49-F238E27FC236}">
                <a16:creationId xmlns:a16="http://schemas.microsoft.com/office/drawing/2014/main" id="{A6F7CCBE-8EC9-4DAB-9BD8-1BCF9479867F}"/>
              </a:ext>
            </a:extLst>
          </p:cNvPr>
          <p:cNvCxnSpPr>
            <a:cxnSpLocks/>
            <a:stCxn id="21" idx="3"/>
            <a:endCxn id="43" idx="1"/>
          </p:cNvCxnSpPr>
          <p:nvPr/>
        </p:nvCxnSpPr>
        <p:spPr>
          <a:xfrm flipV="1">
            <a:off x="2539949" y="5347395"/>
            <a:ext cx="710703" cy="9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3" name="圖片 42">
            <a:extLst>
              <a:ext uri="{FF2B5EF4-FFF2-40B4-BE49-F238E27FC236}">
                <a16:creationId xmlns:a16="http://schemas.microsoft.com/office/drawing/2014/main" id="{D9741A28-1E75-4F16-8752-230ACECE5F6B}"/>
              </a:ext>
            </a:extLst>
          </p:cNvPr>
          <p:cNvPicPr>
            <a:picLocks noChangeAspect="1"/>
          </p:cNvPicPr>
          <p:nvPr/>
        </p:nvPicPr>
        <p:blipFill>
          <a:blip r:embed="rId5"/>
          <a:stretch>
            <a:fillRect/>
          </a:stretch>
        </p:blipFill>
        <p:spPr>
          <a:xfrm>
            <a:off x="3250652" y="5075856"/>
            <a:ext cx="3323631" cy="543077"/>
          </a:xfrm>
          <a:prstGeom prst="rect">
            <a:avLst/>
          </a:prstGeom>
          <a:ln w="38100">
            <a:solidFill>
              <a:srgbClr val="FF0000"/>
            </a:solidFill>
          </a:ln>
        </p:spPr>
      </p:pic>
      <mc:AlternateContent xmlns:mc="http://schemas.openxmlformats.org/markup-compatibility/2006" xmlns:a14="http://schemas.microsoft.com/office/drawing/2010/main">
        <mc:Choice Requires="a14">
          <p:sp>
            <p:nvSpPr>
              <p:cNvPr id="51" name="文字方塊 50">
                <a:extLst>
                  <a:ext uri="{FF2B5EF4-FFF2-40B4-BE49-F238E27FC236}">
                    <a16:creationId xmlns:a16="http://schemas.microsoft.com/office/drawing/2014/main" id="{321D77E3-8337-4DC2-A207-9F32D17BBBBA}"/>
                  </a:ext>
                </a:extLst>
              </p:cNvPr>
              <p:cNvSpPr txBox="1"/>
              <p:nvPr/>
            </p:nvSpPr>
            <p:spPr>
              <a:xfrm>
                <a:off x="541506" y="6218277"/>
                <a:ext cx="5554494" cy="461665"/>
              </a:xfrm>
              <a:prstGeom prst="rect">
                <a:avLst/>
              </a:prstGeom>
              <a:noFill/>
            </p:spPr>
            <p:txBody>
              <a:bodyPr wrap="square" rtlCol="0">
                <a:spAutoFit/>
              </a:bodyPr>
              <a:lstStyle/>
              <a:p>
                <a:r>
                  <a:rPr lang="zh-TW" altLang="en-US" sz="2400" dirty="0"/>
                  <a:t>挑出一篇</a:t>
                </a:r>
                <a:r>
                  <a:rPr lang="en-US" altLang="zh-TW" sz="2400" dirty="0"/>
                  <a:t>Review</a:t>
                </a:r>
                <a:r>
                  <a:rPr lang="zh-TW" altLang="en-US" sz="2400" dirty="0"/>
                  <a:t>當作</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𝑐𝑙𝑜𝑠𝑒</m:t>
                        </m:r>
                      </m:sub>
                    </m:sSub>
                  </m:oMath>
                </a14:m>
                <a:endParaRPr lang="zh-TW" altLang="en-US" sz="2400" dirty="0"/>
              </a:p>
            </p:txBody>
          </p:sp>
        </mc:Choice>
        <mc:Fallback xmlns="">
          <p:sp>
            <p:nvSpPr>
              <p:cNvPr id="51" name="文字方塊 50">
                <a:extLst>
                  <a:ext uri="{FF2B5EF4-FFF2-40B4-BE49-F238E27FC236}">
                    <a16:creationId xmlns:a16="http://schemas.microsoft.com/office/drawing/2014/main" id="{321D77E3-8337-4DC2-A207-9F32D17BBBBA}"/>
                  </a:ext>
                </a:extLst>
              </p:cNvPr>
              <p:cNvSpPr txBox="1">
                <a:spLocks noRot="1" noChangeAspect="1" noMove="1" noResize="1" noEditPoints="1" noAdjustHandles="1" noChangeArrowheads="1" noChangeShapeType="1" noTextEdit="1"/>
              </p:cNvSpPr>
              <p:nvPr/>
            </p:nvSpPr>
            <p:spPr>
              <a:xfrm>
                <a:off x="541506" y="6218277"/>
                <a:ext cx="5554494" cy="461665"/>
              </a:xfrm>
              <a:prstGeom prst="rect">
                <a:avLst/>
              </a:prstGeom>
              <a:blipFill>
                <a:blip r:embed="rId6"/>
                <a:stretch>
                  <a:fillRect l="-1756" t="-11842" b="-28947"/>
                </a:stretch>
              </a:blipFill>
            </p:spPr>
            <p:txBody>
              <a:bodyPr/>
              <a:lstStyle/>
              <a:p>
                <a:r>
                  <a:rPr lang="zh-TW" altLang="en-US">
                    <a:noFill/>
                  </a:rPr>
                  <a:t> </a:t>
                </a:r>
              </a:p>
            </p:txBody>
          </p:sp>
        </mc:Fallback>
      </mc:AlternateContent>
      <p:cxnSp>
        <p:nvCxnSpPr>
          <p:cNvPr id="53" name="直線單箭頭接點 52">
            <a:extLst>
              <a:ext uri="{FF2B5EF4-FFF2-40B4-BE49-F238E27FC236}">
                <a16:creationId xmlns:a16="http://schemas.microsoft.com/office/drawing/2014/main" id="{2CAA7E74-04CE-4F53-99C3-6C52C7154166}"/>
              </a:ext>
            </a:extLst>
          </p:cNvPr>
          <p:cNvCxnSpPr>
            <a:cxnSpLocks/>
            <a:stCxn id="43" idx="3"/>
          </p:cNvCxnSpPr>
          <p:nvPr/>
        </p:nvCxnSpPr>
        <p:spPr>
          <a:xfrm flipV="1">
            <a:off x="6574283" y="5347394"/>
            <a:ext cx="2666994"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文字方塊 53">
            <a:extLst>
              <a:ext uri="{FF2B5EF4-FFF2-40B4-BE49-F238E27FC236}">
                <a16:creationId xmlns:a16="http://schemas.microsoft.com/office/drawing/2014/main" id="{957988CA-A6EB-4245-82B9-308AF8AF89F5}"/>
              </a:ext>
            </a:extLst>
          </p:cNvPr>
          <p:cNvSpPr txBox="1"/>
          <p:nvPr/>
        </p:nvSpPr>
        <p:spPr>
          <a:xfrm>
            <a:off x="6574283" y="4714064"/>
            <a:ext cx="2788649" cy="461665"/>
          </a:xfrm>
          <a:prstGeom prst="rect">
            <a:avLst/>
          </a:prstGeom>
          <a:noFill/>
        </p:spPr>
        <p:txBody>
          <a:bodyPr wrap="square" rtlCol="0">
            <a:spAutoFit/>
          </a:bodyPr>
          <a:lstStyle/>
          <a:p>
            <a:r>
              <a:rPr lang="en-US" altLang="zh-TW" sz="2400" dirty="0"/>
              <a:t>If &gt; </a:t>
            </a:r>
            <a:r>
              <a:rPr lang="zh-TW" altLang="en-US" sz="2400" dirty="0"/>
              <a:t>人訂的</a:t>
            </a:r>
            <a:r>
              <a:rPr lang="en-US" altLang="zh-TW" sz="2400" dirty="0"/>
              <a:t>threshold</a:t>
            </a:r>
            <a:endParaRPr lang="zh-TW" altLang="en-US" sz="2400" dirty="0"/>
          </a:p>
        </p:txBody>
      </p:sp>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9478CE6B-92F3-4DA9-936A-A8A9CBA3D6C4}"/>
                  </a:ext>
                </a:extLst>
              </p:cNvPr>
              <p:cNvSpPr txBox="1"/>
              <p:nvPr/>
            </p:nvSpPr>
            <p:spPr>
              <a:xfrm>
                <a:off x="9471349" y="4902642"/>
                <a:ext cx="2483945"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200" i="1" smtClean="0">
                              <a:latin typeface="Cambria Math" panose="02040503050406030204" pitchFamily="18" charset="0"/>
                            </a:rPr>
                          </m:ctrlPr>
                        </m:sSubPr>
                        <m:e>
                          <m:r>
                            <a:rPr lang="en-US" altLang="zh-TW" sz="3200" b="0" i="1" smtClean="0">
                              <a:latin typeface="Cambria Math" panose="02040503050406030204" pitchFamily="18" charset="0"/>
                            </a:rPr>
                            <m:t>𝑥</m:t>
                          </m:r>
                        </m:e>
                        <m:sub>
                          <m:r>
                            <a:rPr lang="en-US" altLang="zh-TW" sz="3200" b="0" i="1" smtClean="0">
                              <a:latin typeface="Cambria Math" panose="02040503050406030204" pitchFamily="18" charset="0"/>
                            </a:rPr>
                            <m:t>𝑐𝑙𝑜𝑠𝑒</m:t>
                          </m:r>
                        </m:sub>
                      </m:sSub>
                    </m:oMath>
                  </m:oMathPara>
                </a14:m>
                <a:endParaRPr lang="en-US" altLang="zh-TW" sz="3200" dirty="0"/>
              </a:p>
              <a:p>
                <a:r>
                  <a:rPr lang="en-US" altLang="zh-TW" sz="3200" dirty="0"/>
                  <a:t>= </a:t>
                </a:r>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 </m:t>
                        </m:r>
                        <m:r>
                          <m:rPr>
                            <m:nor/>
                          </m:rPr>
                          <a:rPr lang="zh-TW" altLang="en-US" sz="2400" dirty="0"/>
                          <m:t>𝑦</m:t>
                        </m:r>
                      </m:e>
                      <m:sub>
                        <m:r>
                          <m:rPr>
                            <m:nor/>
                          </m:rPr>
                          <a:rPr lang="zh-TW" altLang="en-US" sz="2400" dirty="0"/>
                          <m:t>𝑝𝑟𝑒𝑙𝑖𝑚𝑖𝑛𝑎𝑟</m:t>
                        </m:r>
                      </m:sub>
                    </m:sSub>
                  </m:oMath>
                </a14:m>
                <a:r>
                  <a:rPr lang="zh-TW" altLang="en-US" sz="2400" dirty="0"/>
                  <a:t> </a:t>
                </a:r>
              </a:p>
            </p:txBody>
          </p:sp>
        </mc:Choice>
        <mc:Fallback xmlns="">
          <p:sp>
            <p:nvSpPr>
              <p:cNvPr id="60" name="文字方塊 59">
                <a:extLst>
                  <a:ext uri="{FF2B5EF4-FFF2-40B4-BE49-F238E27FC236}">
                    <a16:creationId xmlns:a16="http://schemas.microsoft.com/office/drawing/2014/main" id="{9478CE6B-92F3-4DA9-936A-A8A9CBA3D6C4}"/>
                  </a:ext>
                </a:extLst>
              </p:cNvPr>
              <p:cNvSpPr txBox="1">
                <a:spLocks noRot="1" noChangeAspect="1" noMove="1" noResize="1" noEditPoints="1" noAdjustHandles="1" noChangeArrowheads="1" noChangeShapeType="1" noTextEdit="1"/>
              </p:cNvSpPr>
              <p:nvPr/>
            </p:nvSpPr>
            <p:spPr>
              <a:xfrm>
                <a:off x="9471349" y="4902642"/>
                <a:ext cx="2483945" cy="1077218"/>
              </a:xfrm>
              <a:prstGeom prst="rect">
                <a:avLst/>
              </a:prstGeom>
              <a:blipFill>
                <a:blip r:embed="rId7"/>
                <a:stretch>
                  <a:fillRect l="-6388" b="-1412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4367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981BC62-DEC4-4388-945C-2CF204C416D8}"/>
              </a:ext>
            </a:extLst>
          </p:cNvPr>
          <p:cNvSpPr/>
          <p:nvPr/>
        </p:nvSpPr>
        <p:spPr>
          <a:xfrm>
            <a:off x="838200" y="936446"/>
            <a:ext cx="7099570"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299363FD-BCE2-4E75-BE2C-9C2E54886376}"/>
              </a:ext>
            </a:extLst>
          </p:cNvPr>
          <p:cNvSpPr>
            <a:spLocks noGrp="1"/>
          </p:cNvSpPr>
          <p:nvPr>
            <p:ph type="title"/>
          </p:nvPr>
        </p:nvSpPr>
        <p:spPr/>
        <p:txBody>
          <a:bodyPr/>
          <a:lstStyle/>
          <a:p>
            <a:r>
              <a:rPr lang="en-US" altLang="zh-TW" b="1" dirty="0"/>
              <a:t>Pseudo-Summary Refinement</a:t>
            </a:r>
            <a:endParaRPr lang="zh-TW" altLang="en-US" b="1" dirty="0"/>
          </a:p>
        </p:txBody>
      </p:sp>
      <p:sp>
        <p:nvSpPr>
          <p:cNvPr id="5" name="投影片編號版面配置區 4">
            <a:extLst>
              <a:ext uri="{FF2B5EF4-FFF2-40B4-BE49-F238E27FC236}">
                <a16:creationId xmlns:a16="http://schemas.microsoft.com/office/drawing/2014/main" id="{907A0F59-8B3E-4564-A91A-A548763EBF15}"/>
              </a:ext>
            </a:extLst>
          </p:cNvPr>
          <p:cNvSpPr>
            <a:spLocks noGrp="1"/>
          </p:cNvSpPr>
          <p:nvPr>
            <p:ph type="sldNum" sz="quarter" idx="12"/>
          </p:nvPr>
        </p:nvSpPr>
        <p:spPr/>
        <p:txBody>
          <a:bodyPr/>
          <a:lstStyle/>
          <a:p>
            <a:fld id="{853BA995-B07D-4EC1-87D0-B88B50F11F0A}" type="slidenum">
              <a:rPr lang="zh-TW" altLang="en-US" smtClean="0"/>
              <a:t>12</a:t>
            </a:fld>
            <a:endParaRPr lang="zh-TW" altLang="en-US"/>
          </a:p>
        </p:txBody>
      </p:sp>
      <p:pic>
        <p:nvPicPr>
          <p:cNvPr id="9" name="內容版面配置區 8">
            <a:extLst>
              <a:ext uri="{FF2B5EF4-FFF2-40B4-BE49-F238E27FC236}">
                <a16:creationId xmlns:a16="http://schemas.microsoft.com/office/drawing/2014/main" id="{0840BE87-5AA8-43CA-ACD5-15B16CB55C44}"/>
              </a:ext>
            </a:extLst>
          </p:cNvPr>
          <p:cNvPicPr>
            <a:picLocks noGrp="1" noChangeAspect="1"/>
          </p:cNvPicPr>
          <p:nvPr>
            <p:ph idx="1"/>
          </p:nvPr>
        </p:nvPicPr>
        <p:blipFill>
          <a:blip r:embed="rId3"/>
          <a:stretch>
            <a:fillRect/>
          </a:stretch>
        </p:blipFill>
        <p:spPr>
          <a:xfrm>
            <a:off x="291577" y="1387492"/>
            <a:ext cx="8414679" cy="5272054"/>
          </a:xfrm>
          <a:prstGeom prst="rect">
            <a:avLst/>
          </a:prstGeom>
        </p:spPr>
      </p:pic>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BFF5DB06-CF4E-4E61-BD11-AEEDB1BFFF4A}"/>
                  </a:ext>
                </a:extLst>
              </p:cNvPr>
              <p:cNvSpPr txBox="1"/>
              <p:nvPr/>
            </p:nvSpPr>
            <p:spPr>
              <a:xfrm>
                <a:off x="8826231" y="2595148"/>
                <a:ext cx="3197157" cy="3416320"/>
              </a:xfrm>
              <a:prstGeom prst="rect">
                <a:avLst/>
              </a:prstGeom>
              <a:noFill/>
            </p:spPr>
            <p:txBody>
              <a:bodyPr wrap="square" rtlCol="0">
                <a:spAutoFit/>
              </a:bodyPr>
              <a:lstStyle/>
              <a:p>
                <a:r>
                  <a:rPr lang="en-US" altLang="zh-TW" sz="2400" dirty="0"/>
                  <a:t>constrained sentence generation model</a:t>
                </a:r>
                <a:r>
                  <a:rPr lang="zh-TW" altLang="en-US" sz="2400" dirty="0"/>
                  <a:t> </a:t>
                </a:r>
                <a:r>
                  <a:rPr lang="en-US" altLang="zh-TW" sz="2000" dirty="0"/>
                  <a:t>(</a:t>
                </a:r>
                <a:r>
                  <a:rPr lang="en-US" altLang="zh-TW" sz="2000" b="1" dirty="0"/>
                  <a:t>CGMH)</a:t>
                </a:r>
              </a:p>
              <a:p>
                <a:pPr marL="342900" indent="-342900">
                  <a:buFont typeface="Arial" panose="020B0604020202020204" pitchFamily="34" charset="0"/>
                  <a:buChar char="•"/>
                </a:pPr>
                <a:r>
                  <a:rPr lang="en-US" altLang="zh-TW" sz="2400" dirty="0"/>
                  <a:t>Insertion</a:t>
                </a:r>
              </a:p>
              <a:p>
                <a:pPr marL="342900" indent="-342900">
                  <a:buFont typeface="Arial" panose="020B0604020202020204" pitchFamily="34" charset="0"/>
                  <a:buChar char="•"/>
                </a:pPr>
                <a:r>
                  <a:rPr lang="en-US" altLang="zh-TW" sz="2400" dirty="0"/>
                  <a:t>Deletion </a:t>
                </a:r>
              </a:p>
              <a:p>
                <a:pPr marL="342900" indent="-342900">
                  <a:buFont typeface="Arial" panose="020B0604020202020204" pitchFamily="34" charset="0"/>
                  <a:buChar char="•"/>
                </a:pPr>
                <a:r>
                  <a:rPr lang="en-US" altLang="zh-TW" sz="2400" dirty="0"/>
                  <a:t>Replacement</a:t>
                </a:r>
              </a:p>
              <a:p>
                <a:pPr marL="342900" indent="-342900">
                  <a:buFont typeface="Arial" panose="020B0604020202020204" pitchFamily="34" charset="0"/>
                  <a:buChar char="•"/>
                </a:pPr>
                <a:endParaRPr lang="en-US" altLang="zh-TW" sz="2400" dirty="0"/>
              </a:p>
              <a:p>
                <a:r>
                  <a:rPr lang="en-US" altLang="zh-TW" sz="2400" dirty="0"/>
                  <a:t>Cos distance </a:t>
                </a:r>
              </a:p>
              <a:p>
                <a:r>
                  <a:rPr lang="zh-TW" altLang="en-US" sz="2400" dirty="0"/>
                  <a:t>改寫後與</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𝑐𝑒𝑛𝑡𝑒𝑟</m:t>
                        </m:r>
                      </m:sub>
                    </m:sSub>
                  </m:oMath>
                </a14:m>
                <a:r>
                  <a:rPr lang="zh-TW" altLang="en-US" sz="2400" dirty="0"/>
                  <a:t>計算距離</a:t>
                </a:r>
              </a:p>
            </p:txBody>
          </p:sp>
        </mc:Choice>
        <mc:Fallback xmlns="">
          <p:sp>
            <p:nvSpPr>
              <p:cNvPr id="12" name="文字方塊 11">
                <a:extLst>
                  <a:ext uri="{FF2B5EF4-FFF2-40B4-BE49-F238E27FC236}">
                    <a16:creationId xmlns:a16="http://schemas.microsoft.com/office/drawing/2014/main" id="{BFF5DB06-CF4E-4E61-BD11-AEEDB1BFFF4A}"/>
                  </a:ext>
                </a:extLst>
              </p:cNvPr>
              <p:cNvSpPr txBox="1">
                <a:spLocks noRot="1" noChangeAspect="1" noMove="1" noResize="1" noEditPoints="1" noAdjustHandles="1" noChangeArrowheads="1" noChangeShapeType="1" noTextEdit="1"/>
              </p:cNvSpPr>
              <p:nvPr/>
            </p:nvSpPr>
            <p:spPr>
              <a:xfrm>
                <a:off x="8826231" y="2595148"/>
                <a:ext cx="3197157" cy="3416320"/>
              </a:xfrm>
              <a:prstGeom prst="rect">
                <a:avLst/>
              </a:prstGeom>
              <a:blipFill>
                <a:blip r:embed="rId4"/>
                <a:stretch>
                  <a:fillRect l="-3053" t="-1429" r="-3053" b="-303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0912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FCD7781-2180-4871-A4C1-FAB8384E003A}"/>
              </a:ext>
            </a:extLst>
          </p:cNvPr>
          <p:cNvSpPr/>
          <p:nvPr/>
        </p:nvSpPr>
        <p:spPr>
          <a:xfrm>
            <a:off x="838200" y="904020"/>
            <a:ext cx="7877783"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C8DF6B9-DAC4-4DCC-9CEA-0BC272E58016}"/>
              </a:ext>
            </a:extLst>
          </p:cNvPr>
          <p:cNvSpPr>
            <a:spLocks noGrp="1"/>
          </p:cNvSpPr>
          <p:nvPr>
            <p:ph type="title"/>
          </p:nvPr>
        </p:nvSpPr>
        <p:spPr/>
        <p:txBody>
          <a:bodyPr/>
          <a:lstStyle/>
          <a:p>
            <a:r>
              <a:rPr lang="en-US" altLang="zh-TW" b="1" dirty="0"/>
              <a:t>Constrained Sentence Generation</a:t>
            </a:r>
            <a:endParaRPr lang="zh-TW" altLang="en-US" dirty="0"/>
          </a:p>
        </p:txBody>
      </p:sp>
      <p:pic>
        <p:nvPicPr>
          <p:cNvPr id="8" name="內容版面配置區 7">
            <a:extLst>
              <a:ext uri="{FF2B5EF4-FFF2-40B4-BE49-F238E27FC236}">
                <a16:creationId xmlns:a16="http://schemas.microsoft.com/office/drawing/2014/main" id="{90B369E6-11EE-4AE6-BB0D-90F25D4462AF}"/>
              </a:ext>
            </a:extLst>
          </p:cNvPr>
          <p:cNvPicPr>
            <a:picLocks noGrp="1" noChangeAspect="1"/>
          </p:cNvPicPr>
          <p:nvPr>
            <p:ph idx="1"/>
          </p:nvPr>
        </p:nvPicPr>
        <p:blipFill>
          <a:blip r:embed="rId2"/>
          <a:stretch>
            <a:fillRect/>
          </a:stretch>
        </p:blipFill>
        <p:spPr>
          <a:xfrm>
            <a:off x="1576488" y="1626636"/>
            <a:ext cx="9505950" cy="1847850"/>
          </a:xfrm>
          <a:prstGeom prst="rect">
            <a:avLst/>
          </a:prstGeom>
        </p:spPr>
      </p:pic>
      <p:sp>
        <p:nvSpPr>
          <p:cNvPr id="4" name="投影片編號版面配置區 3">
            <a:extLst>
              <a:ext uri="{FF2B5EF4-FFF2-40B4-BE49-F238E27FC236}">
                <a16:creationId xmlns:a16="http://schemas.microsoft.com/office/drawing/2014/main" id="{10B6033B-96E6-46CD-B4D7-A9C54CB921E3}"/>
              </a:ext>
            </a:extLst>
          </p:cNvPr>
          <p:cNvSpPr>
            <a:spLocks noGrp="1"/>
          </p:cNvSpPr>
          <p:nvPr>
            <p:ph type="sldNum" sz="quarter" idx="12"/>
          </p:nvPr>
        </p:nvSpPr>
        <p:spPr/>
        <p:txBody>
          <a:bodyPr/>
          <a:lstStyle/>
          <a:p>
            <a:fld id="{853BA995-B07D-4EC1-87D0-B88B50F11F0A}" type="slidenum">
              <a:rPr lang="zh-TW" altLang="en-US" smtClean="0"/>
              <a:t>13</a:t>
            </a:fld>
            <a:endParaRPr lang="zh-TW" altLang="en-US"/>
          </a:p>
        </p:txBody>
      </p:sp>
      <p:pic>
        <p:nvPicPr>
          <p:cNvPr id="9" name="圖片 8">
            <a:extLst>
              <a:ext uri="{FF2B5EF4-FFF2-40B4-BE49-F238E27FC236}">
                <a16:creationId xmlns:a16="http://schemas.microsoft.com/office/drawing/2014/main" id="{D1397922-166D-4FD7-80DC-B11B8B1C79E8}"/>
              </a:ext>
            </a:extLst>
          </p:cNvPr>
          <p:cNvPicPr>
            <a:picLocks noChangeAspect="1"/>
          </p:cNvPicPr>
          <p:nvPr/>
        </p:nvPicPr>
        <p:blipFill>
          <a:blip r:embed="rId3"/>
          <a:stretch>
            <a:fillRect/>
          </a:stretch>
        </p:blipFill>
        <p:spPr>
          <a:xfrm>
            <a:off x="3907277" y="4177112"/>
            <a:ext cx="3267075" cy="571500"/>
          </a:xfrm>
          <a:prstGeom prst="rect">
            <a:avLst/>
          </a:prstGeom>
        </p:spPr>
      </p:pic>
      <p:sp>
        <p:nvSpPr>
          <p:cNvPr id="12" name="文字方塊 11">
            <a:extLst>
              <a:ext uri="{FF2B5EF4-FFF2-40B4-BE49-F238E27FC236}">
                <a16:creationId xmlns:a16="http://schemas.microsoft.com/office/drawing/2014/main" id="{D6A2816D-87B0-4876-82F1-FC0EB65CCF8B}"/>
              </a:ext>
            </a:extLst>
          </p:cNvPr>
          <p:cNvSpPr txBox="1"/>
          <p:nvPr/>
        </p:nvSpPr>
        <p:spPr>
          <a:xfrm>
            <a:off x="7955808" y="3929974"/>
            <a:ext cx="3863298" cy="830997"/>
          </a:xfrm>
          <a:prstGeom prst="rect">
            <a:avLst/>
          </a:prstGeom>
          <a:noFill/>
          <a:ln w="19050">
            <a:solidFill>
              <a:srgbClr val="7030A0"/>
            </a:solidFill>
          </a:ln>
        </p:spPr>
        <p:txBody>
          <a:bodyPr wrap="square" rtlCol="0">
            <a:spAutoFit/>
          </a:bodyPr>
          <a:lstStyle/>
          <a:p>
            <a:r>
              <a:rPr lang="en-US" altLang="zh-TW" sz="2400" dirty="0"/>
              <a:t>P(y)</a:t>
            </a:r>
            <a:r>
              <a:rPr lang="zh-TW" altLang="en-US" sz="2400" dirty="0"/>
              <a:t>代表</a:t>
            </a:r>
            <a:r>
              <a:rPr lang="en-US" altLang="zh-TW" sz="2400" dirty="0"/>
              <a:t>BERT</a:t>
            </a:r>
            <a:r>
              <a:rPr lang="zh-TW" altLang="en-US" sz="2400" dirty="0"/>
              <a:t>生成的</a:t>
            </a:r>
            <a:r>
              <a:rPr lang="en-US" altLang="zh-TW" sz="2400" dirty="0"/>
              <a:t>y</a:t>
            </a:r>
            <a:r>
              <a:rPr lang="zh-TW" altLang="en-US" sz="2400" dirty="0"/>
              <a:t>的機率</a:t>
            </a:r>
            <a:endParaRPr lang="en-US" altLang="zh-TW" sz="2400" dirty="0"/>
          </a:p>
          <a:p>
            <a:r>
              <a:rPr lang="en-US" altLang="zh-TW" dirty="0"/>
              <a:t>Ø</a:t>
            </a:r>
            <a:r>
              <a:rPr lang="en-US" altLang="zh-TW" sz="2400" dirty="0"/>
              <a:t>(</a:t>
            </a:r>
            <a:r>
              <a:rPr lang="en-US" altLang="zh-TW" sz="2400" dirty="0" err="1"/>
              <a:t>y,c</a:t>
            </a:r>
            <a:r>
              <a:rPr lang="en-US" altLang="zh-TW" sz="2400" dirty="0"/>
              <a:t>)</a:t>
            </a:r>
            <a:r>
              <a:rPr lang="zh-TW" altLang="en-US" sz="2400" dirty="0"/>
              <a:t>代表條件限制</a:t>
            </a:r>
            <a:endParaRPr lang="en-US" altLang="zh-TW" dirty="0"/>
          </a:p>
        </p:txBody>
      </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5A4E3818-8F1C-4098-A188-BC702D72ED5B}"/>
                  </a:ext>
                </a:extLst>
              </p:cNvPr>
              <p:cNvSpPr txBox="1"/>
              <p:nvPr/>
            </p:nvSpPr>
            <p:spPr>
              <a:xfrm>
                <a:off x="278860" y="2604411"/>
                <a:ext cx="4105072" cy="1220783"/>
              </a:xfrm>
              <a:prstGeom prst="rect">
                <a:avLst/>
              </a:prstGeom>
              <a:noFill/>
              <a:ln w="19050">
                <a:solidFill>
                  <a:srgbClr val="7030A0"/>
                </a:solidFill>
              </a:ln>
            </p:spPr>
            <p:txBody>
              <a:bodyPr wrap="square" rtlCol="0">
                <a:spAutoFit/>
              </a:bodyPr>
              <a:lstStyle/>
              <a:p>
                <a14:m>
                  <m:oMath xmlns:m="http://schemas.openxmlformats.org/officeDocument/2006/math">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𝑦𝑖</m:t>
                        </m:r>
                      </m:e>
                    </m:acc>
                    <m:r>
                      <a:rPr lang="zh-TW" altLang="en-US" sz="2400" i="1">
                        <a:latin typeface="Cambria Math" panose="02040503050406030204" pitchFamily="18" charset="0"/>
                      </a:rPr>
                      <m:t>表示</m:t>
                    </m:r>
                  </m:oMath>
                </a14:m>
                <a:r>
                  <a:rPr lang="zh-TW" altLang="en-US" sz="2400" dirty="0"/>
                  <a:t>目前狀態</a:t>
                </a:r>
                <a:endParaRPr lang="en-US" altLang="zh-TW" sz="2400" dirty="0"/>
              </a:p>
              <a:p>
                <a14:m>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𝑦𝑖</m:t>
                        </m:r>
                        <m:r>
                          <a:rPr lang="en-US" altLang="zh-TW" sz="2400" i="1" smtClean="0">
                            <a:latin typeface="Cambria Math" panose="02040503050406030204" pitchFamily="18" charset="0"/>
                          </a:rPr>
                          <m:t>+</m:t>
                        </m:r>
                        <m:r>
                          <a:rPr lang="en-US" altLang="zh-TW" sz="2400" i="1">
                            <a:latin typeface="Cambria Math" panose="02040503050406030204" pitchFamily="18" charset="0"/>
                          </a:rPr>
                          <m:t>1</m:t>
                        </m:r>
                      </m:e>
                    </m:acc>
                  </m:oMath>
                </a14:m>
                <a:r>
                  <a:rPr lang="zh-TW" altLang="en-US" sz="2400" dirty="0"/>
                  <a:t>表示經過改寫後的狀態</a:t>
                </a:r>
                <a:endParaRPr lang="en-US" altLang="zh-TW" sz="2400" dirty="0"/>
              </a:p>
              <a:p>
                <a:r>
                  <a:rPr lang="en-US" altLang="zh-TW" sz="2400" dirty="0" err="1"/>
                  <a:t>i</a:t>
                </a:r>
                <a:r>
                  <a:rPr lang="zh-TW" altLang="en-US" sz="2400" dirty="0"/>
                  <a:t> 代表句子中第</a:t>
                </a:r>
                <a:r>
                  <a:rPr lang="en-US" altLang="zh-TW" sz="2400" dirty="0" err="1"/>
                  <a:t>i</a:t>
                </a:r>
                <a:r>
                  <a:rPr lang="zh-TW" altLang="en-US" sz="2400" dirty="0"/>
                  <a:t>個字</a:t>
                </a:r>
                <a:r>
                  <a:rPr lang="en-US" altLang="zh-TW" sz="2400" dirty="0"/>
                  <a:t> </a:t>
                </a:r>
              </a:p>
            </p:txBody>
          </p:sp>
        </mc:Choice>
        <mc:Fallback xmlns="">
          <p:sp>
            <p:nvSpPr>
              <p:cNvPr id="14" name="文字方塊 13">
                <a:extLst>
                  <a:ext uri="{FF2B5EF4-FFF2-40B4-BE49-F238E27FC236}">
                    <a16:creationId xmlns:a16="http://schemas.microsoft.com/office/drawing/2014/main" id="{5A4E3818-8F1C-4098-A188-BC702D72ED5B}"/>
                  </a:ext>
                </a:extLst>
              </p:cNvPr>
              <p:cNvSpPr txBox="1">
                <a:spLocks noRot="1" noChangeAspect="1" noMove="1" noResize="1" noEditPoints="1" noAdjustHandles="1" noChangeArrowheads="1" noChangeShapeType="1" noTextEdit="1"/>
              </p:cNvSpPr>
              <p:nvPr/>
            </p:nvSpPr>
            <p:spPr>
              <a:xfrm>
                <a:off x="278860" y="2604411"/>
                <a:ext cx="4105072" cy="1220783"/>
              </a:xfrm>
              <a:prstGeom prst="rect">
                <a:avLst/>
              </a:prstGeom>
              <a:blipFill>
                <a:blip r:embed="rId5"/>
                <a:stretch>
                  <a:fillRect l="-2219" t="-2956" r="-296" b="-9852"/>
                </a:stretch>
              </a:blipFill>
              <a:ln w="19050">
                <a:solidFill>
                  <a:srgbClr val="7030A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784FE5C6-F00B-4FDB-BCFE-72ADB8789D68}"/>
                  </a:ext>
                </a:extLst>
              </p:cNvPr>
              <p:cNvSpPr txBox="1"/>
              <p:nvPr/>
            </p:nvSpPr>
            <p:spPr>
              <a:xfrm>
                <a:off x="8951070" y="470343"/>
                <a:ext cx="2984769" cy="867353"/>
              </a:xfrm>
              <a:prstGeom prst="rect">
                <a:avLst/>
              </a:prstGeom>
              <a:noFill/>
              <a:ln w="19050">
                <a:solidFill>
                  <a:srgbClr val="7030A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𝑝</m:t>
                          </m:r>
                        </m:e>
                        <m:sub>
                          <m:r>
                            <a:rPr lang="en-US" altLang="zh-TW" sz="2400" b="0" i="1" smtClean="0">
                              <a:latin typeface="Cambria Math" panose="02040503050406030204" pitchFamily="18" charset="0"/>
                            </a:rPr>
                            <m:t>𝑟𝑒𝑝𝑙𝑎𝑐𝑒</m:t>
                          </m:r>
                        </m:sub>
                      </m:sSub>
                      <m:r>
                        <a:rPr lang="zh-TW" altLang="en-US" sz="2400" i="1">
                          <a:latin typeface="Cambria Math" panose="02040503050406030204" pitchFamily="18" charset="0"/>
                        </a:rPr>
                        <m:t>為人定參數</m:t>
                      </m:r>
                    </m:oMath>
                  </m:oMathPara>
                </a14:m>
                <a:endParaRPr lang="en-US" altLang="zh-TW" sz="2400" dirty="0"/>
              </a:p>
              <a:p>
                <a:r>
                  <a:rPr lang="zh-TW" altLang="en-US" sz="2400" dirty="0"/>
                  <a:t>代表作</a:t>
                </a:r>
                <a:r>
                  <a:rPr lang="en-US" altLang="zh-TW" sz="2400" dirty="0"/>
                  <a:t>replace</a:t>
                </a:r>
                <a:r>
                  <a:rPr lang="zh-TW" altLang="en-US" sz="2400" dirty="0"/>
                  <a:t>的機率</a:t>
                </a:r>
              </a:p>
            </p:txBody>
          </p:sp>
        </mc:Choice>
        <mc:Fallback xmlns="">
          <p:sp>
            <p:nvSpPr>
              <p:cNvPr id="15" name="文字方塊 14">
                <a:extLst>
                  <a:ext uri="{FF2B5EF4-FFF2-40B4-BE49-F238E27FC236}">
                    <a16:creationId xmlns:a16="http://schemas.microsoft.com/office/drawing/2014/main" id="{784FE5C6-F00B-4FDB-BCFE-72ADB8789D68}"/>
                  </a:ext>
                </a:extLst>
              </p:cNvPr>
              <p:cNvSpPr txBox="1">
                <a:spLocks noRot="1" noChangeAspect="1" noMove="1" noResize="1" noEditPoints="1" noAdjustHandles="1" noChangeArrowheads="1" noChangeShapeType="1" noTextEdit="1"/>
              </p:cNvSpPr>
              <p:nvPr/>
            </p:nvSpPr>
            <p:spPr>
              <a:xfrm>
                <a:off x="8951070" y="470343"/>
                <a:ext cx="2984769" cy="867353"/>
              </a:xfrm>
              <a:prstGeom prst="rect">
                <a:avLst/>
              </a:prstGeom>
              <a:blipFill>
                <a:blip r:embed="rId6"/>
                <a:stretch>
                  <a:fillRect l="-2840" r="-1420" b="-13793"/>
                </a:stretch>
              </a:blipFill>
              <a:ln w="19050">
                <a:solidFill>
                  <a:srgbClr val="7030A0"/>
                </a:solidFill>
              </a:ln>
            </p:spPr>
            <p:txBody>
              <a:bodyPr/>
              <a:lstStyle/>
              <a:p>
                <a:r>
                  <a:rPr lang="zh-TW" altLang="en-US">
                    <a:noFill/>
                  </a:rPr>
                  <a:t> </a:t>
                </a:r>
              </a:p>
            </p:txBody>
          </p:sp>
        </mc:Fallback>
      </mc:AlternateContent>
      <p:pic>
        <p:nvPicPr>
          <p:cNvPr id="25" name="內容版面配置區 4">
            <a:extLst>
              <a:ext uri="{FF2B5EF4-FFF2-40B4-BE49-F238E27FC236}">
                <a16:creationId xmlns:a16="http://schemas.microsoft.com/office/drawing/2014/main" id="{6DC5709B-3321-4ABF-910D-BF5B6D2B56F4}"/>
              </a:ext>
            </a:extLst>
          </p:cNvPr>
          <p:cNvPicPr>
            <a:picLocks noChangeAspect="1"/>
          </p:cNvPicPr>
          <p:nvPr/>
        </p:nvPicPr>
        <p:blipFill>
          <a:blip r:embed="rId7"/>
          <a:stretch>
            <a:fillRect/>
          </a:stretch>
        </p:blipFill>
        <p:spPr>
          <a:xfrm>
            <a:off x="2178894" y="5307753"/>
            <a:ext cx="7677150" cy="1143000"/>
          </a:xfrm>
          <a:prstGeom prst="rect">
            <a:avLst/>
          </a:prstGeom>
        </p:spPr>
      </p:pic>
    </p:spTree>
    <p:extLst>
      <p:ext uri="{BB962C8B-B14F-4D97-AF65-F5344CB8AC3E}">
        <p14:creationId xmlns:p14="http://schemas.microsoft.com/office/powerpoint/2010/main" val="358621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53A6A419-D0A9-449E-A510-8A709DD66E90}"/>
              </a:ext>
            </a:extLst>
          </p:cNvPr>
          <p:cNvSpPr/>
          <p:nvPr/>
        </p:nvSpPr>
        <p:spPr>
          <a:xfrm>
            <a:off x="838200" y="904020"/>
            <a:ext cx="7877783"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608895F8-12F3-40DD-AB9E-FB0347B85547}"/>
              </a:ext>
            </a:extLst>
          </p:cNvPr>
          <p:cNvSpPr>
            <a:spLocks noGrp="1"/>
          </p:cNvSpPr>
          <p:nvPr>
            <p:ph type="sldNum" sz="quarter" idx="12"/>
          </p:nvPr>
        </p:nvSpPr>
        <p:spPr/>
        <p:txBody>
          <a:bodyPr/>
          <a:lstStyle/>
          <a:p>
            <a:fld id="{853BA995-B07D-4EC1-87D0-B88B50F11F0A}" type="slidenum">
              <a:rPr lang="zh-TW" altLang="en-US" smtClean="0"/>
              <a:t>14</a:t>
            </a:fld>
            <a:endParaRPr lang="zh-TW" altLang="en-US"/>
          </a:p>
        </p:txBody>
      </p:sp>
      <p:sp>
        <p:nvSpPr>
          <p:cNvPr id="11" name="標題 1">
            <a:extLst>
              <a:ext uri="{FF2B5EF4-FFF2-40B4-BE49-F238E27FC236}">
                <a16:creationId xmlns:a16="http://schemas.microsoft.com/office/drawing/2014/main" id="{3BE6ABBD-3D2D-4174-9324-D9E1C69CD6CC}"/>
              </a:ext>
            </a:extLst>
          </p:cNvPr>
          <p:cNvSpPr>
            <a:spLocks noGrp="1"/>
          </p:cNvSpPr>
          <p:nvPr>
            <p:ph type="title"/>
          </p:nvPr>
        </p:nvSpPr>
        <p:spPr>
          <a:xfrm>
            <a:off x="838200" y="365125"/>
            <a:ext cx="10515600" cy="1325563"/>
          </a:xfrm>
        </p:spPr>
        <p:txBody>
          <a:bodyPr/>
          <a:lstStyle/>
          <a:p>
            <a:r>
              <a:rPr lang="en-US" altLang="zh-TW" b="1" dirty="0"/>
              <a:t>Constrained Sentence Generation</a:t>
            </a:r>
            <a:endParaRPr lang="zh-TW" altLang="en-US" b="1" dirty="0"/>
          </a:p>
        </p:txBody>
      </p:sp>
      <p:pic>
        <p:nvPicPr>
          <p:cNvPr id="15" name="內容版面配置區 8">
            <a:extLst>
              <a:ext uri="{FF2B5EF4-FFF2-40B4-BE49-F238E27FC236}">
                <a16:creationId xmlns:a16="http://schemas.microsoft.com/office/drawing/2014/main" id="{1F3B71EE-54B0-4120-87EA-99AED5953290}"/>
              </a:ext>
            </a:extLst>
          </p:cNvPr>
          <p:cNvPicPr>
            <a:picLocks noGrp="1" noChangeAspect="1"/>
          </p:cNvPicPr>
          <p:nvPr>
            <p:ph idx="1"/>
          </p:nvPr>
        </p:nvPicPr>
        <p:blipFill rotWithShape="1">
          <a:blip r:embed="rId2"/>
          <a:srcRect t="27862"/>
          <a:stretch/>
        </p:blipFill>
        <p:spPr>
          <a:xfrm>
            <a:off x="1310700" y="1496117"/>
            <a:ext cx="9334500" cy="4218883"/>
          </a:xfrm>
          <a:prstGeom prst="rect">
            <a:avLst/>
          </a:prstGeom>
        </p:spPr>
      </p:pic>
      <p:pic>
        <p:nvPicPr>
          <p:cNvPr id="17" name="內容版面配置區 4">
            <a:extLst>
              <a:ext uri="{FF2B5EF4-FFF2-40B4-BE49-F238E27FC236}">
                <a16:creationId xmlns:a16="http://schemas.microsoft.com/office/drawing/2014/main" id="{E97E9414-D1F9-4A76-9741-1187FC1EFE0B}"/>
              </a:ext>
            </a:extLst>
          </p:cNvPr>
          <p:cNvPicPr>
            <a:picLocks noChangeAspect="1"/>
          </p:cNvPicPr>
          <p:nvPr/>
        </p:nvPicPr>
        <p:blipFill>
          <a:blip r:embed="rId3"/>
          <a:stretch>
            <a:fillRect/>
          </a:stretch>
        </p:blipFill>
        <p:spPr>
          <a:xfrm>
            <a:off x="2451977" y="5793154"/>
            <a:ext cx="7051945" cy="1049917"/>
          </a:xfrm>
          <a:prstGeom prst="rect">
            <a:avLst/>
          </a:prstGeom>
        </p:spPr>
      </p:pic>
    </p:spTree>
    <p:extLst>
      <p:ext uri="{BB962C8B-B14F-4D97-AF65-F5344CB8AC3E}">
        <p14:creationId xmlns:p14="http://schemas.microsoft.com/office/powerpoint/2010/main" val="52333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3942039-5803-4C86-9E07-1B68F0CB58FD}"/>
              </a:ext>
            </a:extLst>
          </p:cNvPr>
          <p:cNvSpPr/>
          <p:nvPr/>
        </p:nvSpPr>
        <p:spPr>
          <a:xfrm>
            <a:off x="838199" y="936446"/>
            <a:ext cx="9789368"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8FB0A5D5-6657-4172-8F04-DFB678BF29A0}"/>
              </a:ext>
            </a:extLst>
          </p:cNvPr>
          <p:cNvSpPr>
            <a:spLocks noGrp="1"/>
          </p:cNvSpPr>
          <p:nvPr>
            <p:ph type="title"/>
          </p:nvPr>
        </p:nvSpPr>
        <p:spPr/>
        <p:txBody>
          <a:bodyPr/>
          <a:lstStyle/>
          <a:p>
            <a:r>
              <a:rPr lang="en-US" altLang="zh-TW" b="1" dirty="0"/>
              <a:t>Multi-task Opinion Summarization Model</a:t>
            </a:r>
            <a:endParaRPr lang="zh-TW" altLang="en-US" b="1" dirty="0"/>
          </a:p>
        </p:txBody>
      </p:sp>
      <p:pic>
        <p:nvPicPr>
          <p:cNvPr id="6" name="內容版面配置區 3">
            <a:extLst>
              <a:ext uri="{FF2B5EF4-FFF2-40B4-BE49-F238E27FC236}">
                <a16:creationId xmlns:a16="http://schemas.microsoft.com/office/drawing/2014/main" id="{1B9B8D62-D92E-4100-AA58-268FF711C68E}"/>
              </a:ext>
            </a:extLst>
          </p:cNvPr>
          <p:cNvPicPr>
            <a:picLocks noGrp="1" noChangeAspect="1"/>
          </p:cNvPicPr>
          <p:nvPr>
            <p:ph idx="1"/>
          </p:nvPr>
        </p:nvPicPr>
        <p:blipFill>
          <a:blip r:embed="rId2"/>
          <a:stretch>
            <a:fillRect/>
          </a:stretch>
        </p:blipFill>
        <p:spPr>
          <a:xfrm>
            <a:off x="838199" y="1944141"/>
            <a:ext cx="10515600" cy="2969717"/>
          </a:xfrm>
          <a:prstGeom prst="rect">
            <a:avLst/>
          </a:prstGeom>
        </p:spPr>
      </p:pic>
      <p:sp>
        <p:nvSpPr>
          <p:cNvPr id="7" name="矩形 6">
            <a:extLst>
              <a:ext uri="{FF2B5EF4-FFF2-40B4-BE49-F238E27FC236}">
                <a16:creationId xmlns:a16="http://schemas.microsoft.com/office/drawing/2014/main" id="{291AE35B-398E-46E2-BEAA-A1CB9C43E0FC}"/>
              </a:ext>
            </a:extLst>
          </p:cNvPr>
          <p:cNvSpPr/>
          <p:nvPr/>
        </p:nvSpPr>
        <p:spPr>
          <a:xfrm>
            <a:off x="516548" y="1690688"/>
            <a:ext cx="7619745" cy="3553116"/>
          </a:xfrm>
          <a:prstGeom prst="rect">
            <a:avLst/>
          </a:prstGeom>
          <a:solidFill>
            <a:srgbClr val="FFFFFF">
              <a:alpha val="72157"/>
            </a:srgbClr>
          </a:solidFill>
          <a:ln>
            <a:solidFill>
              <a:schemeClr val="bg1">
                <a:alpha val="6588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a:extLst>
              <a:ext uri="{FF2B5EF4-FFF2-40B4-BE49-F238E27FC236}">
                <a16:creationId xmlns:a16="http://schemas.microsoft.com/office/drawing/2014/main" id="{740FE6C4-A365-4C39-AA8F-4ACEFC5BFF9D}"/>
              </a:ext>
            </a:extLst>
          </p:cNvPr>
          <p:cNvSpPr>
            <a:spLocks noGrp="1"/>
          </p:cNvSpPr>
          <p:nvPr>
            <p:ph type="sldNum" sz="quarter" idx="12"/>
          </p:nvPr>
        </p:nvSpPr>
        <p:spPr/>
        <p:txBody>
          <a:bodyPr/>
          <a:lstStyle/>
          <a:p>
            <a:fld id="{853BA995-B07D-4EC1-87D0-B88B50F11F0A}" type="slidenum">
              <a:rPr lang="zh-TW" altLang="en-US" smtClean="0"/>
              <a:t>15</a:t>
            </a:fld>
            <a:endParaRPr lang="zh-TW" altLang="en-US"/>
          </a:p>
        </p:txBody>
      </p:sp>
    </p:spTree>
    <p:extLst>
      <p:ext uri="{BB962C8B-B14F-4D97-AF65-F5344CB8AC3E}">
        <p14:creationId xmlns:p14="http://schemas.microsoft.com/office/powerpoint/2010/main" val="373549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3942039-5803-4C86-9E07-1B68F0CB58FD}"/>
              </a:ext>
            </a:extLst>
          </p:cNvPr>
          <p:cNvSpPr/>
          <p:nvPr/>
        </p:nvSpPr>
        <p:spPr>
          <a:xfrm>
            <a:off x="838199" y="936446"/>
            <a:ext cx="9789368"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8FB0A5D5-6657-4172-8F04-DFB678BF29A0}"/>
              </a:ext>
            </a:extLst>
          </p:cNvPr>
          <p:cNvSpPr>
            <a:spLocks noGrp="1"/>
          </p:cNvSpPr>
          <p:nvPr>
            <p:ph type="title"/>
          </p:nvPr>
        </p:nvSpPr>
        <p:spPr/>
        <p:txBody>
          <a:bodyPr/>
          <a:lstStyle/>
          <a:p>
            <a:r>
              <a:rPr lang="en-US" altLang="zh-TW" b="1" dirty="0"/>
              <a:t>Multi-task Opinion Summarization Model</a:t>
            </a:r>
            <a:endParaRPr lang="zh-TW" altLang="en-US" b="1" dirty="0"/>
          </a:p>
        </p:txBody>
      </p:sp>
      <p:pic>
        <p:nvPicPr>
          <p:cNvPr id="8" name="內容版面配置區 7">
            <a:extLst>
              <a:ext uri="{FF2B5EF4-FFF2-40B4-BE49-F238E27FC236}">
                <a16:creationId xmlns:a16="http://schemas.microsoft.com/office/drawing/2014/main" id="{FB2F23BA-4688-46D2-BBB5-9505F2E44447}"/>
              </a:ext>
            </a:extLst>
          </p:cNvPr>
          <p:cNvPicPr>
            <a:picLocks noGrp="1" noChangeAspect="1"/>
          </p:cNvPicPr>
          <p:nvPr>
            <p:ph idx="1"/>
          </p:nvPr>
        </p:nvPicPr>
        <p:blipFill>
          <a:blip r:embed="rId2"/>
          <a:stretch>
            <a:fillRect/>
          </a:stretch>
        </p:blipFill>
        <p:spPr>
          <a:xfrm>
            <a:off x="4974174" y="2006896"/>
            <a:ext cx="6208615" cy="1129748"/>
          </a:xfrm>
          <a:prstGeom prst="rect">
            <a:avLst/>
          </a:prstGeom>
        </p:spPr>
      </p:pic>
      <p:pic>
        <p:nvPicPr>
          <p:cNvPr id="9" name="圖片 8">
            <a:extLst>
              <a:ext uri="{FF2B5EF4-FFF2-40B4-BE49-F238E27FC236}">
                <a16:creationId xmlns:a16="http://schemas.microsoft.com/office/drawing/2014/main" id="{193144B3-A5BB-48D5-810C-D9050BAF1507}"/>
              </a:ext>
            </a:extLst>
          </p:cNvPr>
          <p:cNvPicPr>
            <a:picLocks noChangeAspect="1"/>
          </p:cNvPicPr>
          <p:nvPr/>
        </p:nvPicPr>
        <p:blipFill>
          <a:blip r:embed="rId3"/>
          <a:stretch>
            <a:fillRect/>
          </a:stretch>
        </p:blipFill>
        <p:spPr>
          <a:xfrm>
            <a:off x="4646265" y="3962418"/>
            <a:ext cx="7142013" cy="1224345"/>
          </a:xfrm>
          <a:prstGeom prst="rect">
            <a:avLst/>
          </a:prstGeom>
        </p:spPr>
      </p:pic>
      <p:pic>
        <p:nvPicPr>
          <p:cNvPr id="10" name="內容版面配置區 5">
            <a:extLst>
              <a:ext uri="{FF2B5EF4-FFF2-40B4-BE49-F238E27FC236}">
                <a16:creationId xmlns:a16="http://schemas.microsoft.com/office/drawing/2014/main" id="{DF2E3F2B-A8E9-4F30-8D70-495B7A1B6F1A}"/>
              </a:ext>
            </a:extLst>
          </p:cNvPr>
          <p:cNvPicPr>
            <a:picLocks noChangeAspect="1"/>
          </p:cNvPicPr>
          <p:nvPr/>
        </p:nvPicPr>
        <p:blipFill>
          <a:blip r:embed="rId4"/>
          <a:stretch>
            <a:fillRect/>
          </a:stretch>
        </p:blipFill>
        <p:spPr>
          <a:xfrm>
            <a:off x="838199" y="1686876"/>
            <a:ext cx="2753075" cy="4351338"/>
          </a:xfrm>
          <a:prstGeom prst="rect">
            <a:avLst/>
          </a:prstGeom>
        </p:spPr>
      </p:pic>
      <p:sp>
        <p:nvSpPr>
          <p:cNvPr id="11" name="矩形 10">
            <a:extLst>
              <a:ext uri="{FF2B5EF4-FFF2-40B4-BE49-F238E27FC236}">
                <a16:creationId xmlns:a16="http://schemas.microsoft.com/office/drawing/2014/main" id="{86AD7A59-83D0-49C3-91F5-1FE11F67D868}"/>
              </a:ext>
            </a:extLst>
          </p:cNvPr>
          <p:cNvSpPr/>
          <p:nvPr/>
        </p:nvSpPr>
        <p:spPr>
          <a:xfrm>
            <a:off x="6841146" y="4005775"/>
            <a:ext cx="1731524" cy="5155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2A5308B0-C2B6-44AB-BA5D-A7C3192A57E4}"/>
              </a:ext>
            </a:extLst>
          </p:cNvPr>
          <p:cNvSpPr txBox="1"/>
          <p:nvPr/>
        </p:nvSpPr>
        <p:spPr>
          <a:xfrm>
            <a:off x="6773052" y="3476026"/>
            <a:ext cx="1867711" cy="461665"/>
          </a:xfrm>
          <a:prstGeom prst="rect">
            <a:avLst/>
          </a:prstGeom>
          <a:noFill/>
        </p:spPr>
        <p:txBody>
          <a:bodyPr wrap="square" rtlCol="0">
            <a:spAutoFit/>
          </a:bodyPr>
          <a:lstStyle/>
          <a:p>
            <a:r>
              <a:rPr lang="en-US" altLang="zh-TW" sz="2400" dirty="0"/>
              <a:t>T5 model loss</a:t>
            </a:r>
            <a:endParaRPr lang="zh-TW" altLang="en-US" sz="2400" dirty="0"/>
          </a:p>
        </p:txBody>
      </p:sp>
      <p:sp>
        <p:nvSpPr>
          <p:cNvPr id="13" name="文字方塊 12">
            <a:extLst>
              <a:ext uri="{FF2B5EF4-FFF2-40B4-BE49-F238E27FC236}">
                <a16:creationId xmlns:a16="http://schemas.microsoft.com/office/drawing/2014/main" id="{E8C97A92-0840-436A-8782-7AEFCC26DCE2}"/>
              </a:ext>
            </a:extLst>
          </p:cNvPr>
          <p:cNvSpPr txBox="1"/>
          <p:nvPr/>
        </p:nvSpPr>
        <p:spPr>
          <a:xfrm>
            <a:off x="4706544" y="5362841"/>
            <a:ext cx="3313790" cy="461665"/>
          </a:xfrm>
          <a:prstGeom prst="rect">
            <a:avLst/>
          </a:prstGeom>
          <a:noFill/>
          <a:ln>
            <a:solidFill>
              <a:srgbClr val="00B050"/>
            </a:solidFill>
          </a:ln>
        </p:spPr>
        <p:txBody>
          <a:bodyPr wrap="square" rtlCol="0">
            <a:spAutoFit/>
          </a:bodyPr>
          <a:lstStyle/>
          <a:p>
            <a:r>
              <a:rPr lang="en-US" altLang="zh-TW" sz="2400" dirty="0"/>
              <a:t>Review aspect distribution</a:t>
            </a:r>
            <a:endParaRPr lang="zh-TW" altLang="en-US" sz="2400" dirty="0"/>
          </a:p>
        </p:txBody>
      </p:sp>
      <p:sp>
        <p:nvSpPr>
          <p:cNvPr id="14" name="矩形 13">
            <a:extLst>
              <a:ext uri="{FF2B5EF4-FFF2-40B4-BE49-F238E27FC236}">
                <a16:creationId xmlns:a16="http://schemas.microsoft.com/office/drawing/2014/main" id="{043F7005-76BD-4F20-A504-E864F25C7014}"/>
              </a:ext>
            </a:extLst>
          </p:cNvPr>
          <p:cNvSpPr/>
          <p:nvPr/>
        </p:nvSpPr>
        <p:spPr>
          <a:xfrm>
            <a:off x="7645479" y="4653344"/>
            <a:ext cx="374855" cy="51556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FCB8BBC8-A49C-4756-8C6D-ED5374DBC6C6}"/>
              </a:ext>
            </a:extLst>
          </p:cNvPr>
          <p:cNvSpPr txBox="1"/>
          <p:nvPr/>
        </p:nvSpPr>
        <p:spPr>
          <a:xfrm>
            <a:off x="6841146" y="5957783"/>
            <a:ext cx="5014509" cy="461665"/>
          </a:xfrm>
          <a:prstGeom prst="rect">
            <a:avLst/>
          </a:prstGeom>
          <a:noFill/>
          <a:ln>
            <a:solidFill>
              <a:srgbClr val="7030A0"/>
            </a:solidFill>
          </a:ln>
        </p:spPr>
        <p:txBody>
          <a:bodyPr wrap="square" rtlCol="0">
            <a:spAutoFit/>
          </a:bodyPr>
          <a:lstStyle/>
          <a:p>
            <a:r>
              <a:rPr lang="en-US" altLang="zh-TW" sz="2400" dirty="0"/>
              <a:t>generated summary aspect distribution</a:t>
            </a:r>
            <a:endParaRPr lang="zh-TW" altLang="en-US" sz="2400" dirty="0"/>
          </a:p>
        </p:txBody>
      </p:sp>
      <p:sp>
        <p:nvSpPr>
          <p:cNvPr id="16" name="矩形 15">
            <a:extLst>
              <a:ext uri="{FF2B5EF4-FFF2-40B4-BE49-F238E27FC236}">
                <a16:creationId xmlns:a16="http://schemas.microsoft.com/office/drawing/2014/main" id="{BA49268C-B21B-4B92-AB4C-A3D160FFAEF4}"/>
              </a:ext>
            </a:extLst>
          </p:cNvPr>
          <p:cNvSpPr/>
          <p:nvPr/>
        </p:nvSpPr>
        <p:spPr>
          <a:xfrm>
            <a:off x="8188088" y="4628617"/>
            <a:ext cx="374855" cy="51556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a:extLst>
              <a:ext uri="{FF2B5EF4-FFF2-40B4-BE49-F238E27FC236}">
                <a16:creationId xmlns:a16="http://schemas.microsoft.com/office/drawing/2014/main" id="{7E81B912-2C22-4179-9E2A-27500E75B479}"/>
              </a:ext>
            </a:extLst>
          </p:cNvPr>
          <p:cNvCxnSpPr>
            <a:stCxn id="16" idx="2"/>
            <a:endCxn id="15" idx="0"/>
          </p:cNvCxnSpPr>
          <p:nvPr/>
        </p:nvCxnSpPr>
        <p:spPr>
          <a:xfrm>
            <a:off x="8375516" y="5144183"/>
            <a:ext cx="972885" cy="8136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FE41379C-4D08-48C5-BAF5-B42DDEFC2B90}"/>
              </a:ext>
            </a:extLst>
          </p:cNvPr>
          <p:cNvSpPr txBox="1"/>
          <p:nvPr/>
        </p:nvSpPr>
        <p:spPr>
          <a:xfrm>
            <a:off x="1562050" y="6031210"/>
            <a:ext cx="1643975" cy="461665"/>
          </a:xfrm>
          <a:prstGeom prst="rect">
            <a:avLst/>
          </a:prstGeom>
          <a:noFill/>
        </p:spPr>
        <p:txBody>
          <a:bodyPr wrap="square" rtlCol="0">
            <a:spAutoFit/>
          </a:bodyPr>
          <a:lstStyle/>
          <a:p>
            <a:r>
              <a:rPr lang="en-US" altLang="zh-TW" sz="2400" dirty="0"/>
              <a:t>Transformer </a:t>
            </a:r>
            <a:endParaRPr lang="zh-TW" altLang="en-US" sz="2400" dirty="0"/>
          </a:p>
        </p:txBody>
      </p:sp>
      <p:sp>
        <p:nvSpPr>
          <p:cNvPr id="3" name="投影片編號版面配置區 2">
            <a:extLst>
              <a:ext uri="{FF2B5EF4-FFF2-40B4-BE49-F238E27FC236}">
                <a16:creationId xmlns:a16="http://schemas.microsoft.com/office/drawing/2014/main" id="{20295444-F127-49BE-B39D-B98017FDDF6D}"/>
              </a:ext>
            </a:extLst>
          </p:cNvPr>
          <p:cNvSpPr>
            <a:spLocks noGrp="1"/>
          </p:cNvSpPr>
          <p:nvPr>
            <p:ph type="sldNum" sz="quarter" idx="12"/>
          </p:nvPr>
        </p:nvSpPr>
        <p:spPr/>
        <p:txBody>
          <a:bodyPr/>
          <a:lstStyle/>
          <a:p>
            <a:fld id="{853BA995-B07D-4EC1-87D0-B88B50F11F0A}" type="slidenum">
              <a:rPr lang="zh-TW" altLang="en-US" smtClean="0"/>
              <a:t>16</a:t>
            </a:fld>
            <a:endParaRPr lang="zh-TW" altLang="en-US"/>
          </a:p>
        </p:txBody>
      </p:sp>
    </p:spTree>
    <p:extLst>
      <p:ext uri="{BB962C8B-B14F-4D97-AF65-F5344CB8AC3E}">
        <p14:creationId xmlns:p14="http://schemas.microsoft.com/office/powerpoint/2010/main" val="43877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E45FF296-87C3-4F5D-90EF-E1424E6767A3}"/>
              </a:ext>
            </a:extLst>
          </p:cNvPr>
          <p:cNvPicPr>
            <a:picLocks noGrp="1" noChangeAspect="1"/>
          </p:cNvPicPr>
          <p:nvPr>
            <p:ph idx="1"/>
          </p:nvPr>
        </p:nvPicPr>
        <p:blipFill>
          <a:blip r:embed="rId2"/>
          <a:stretch>
            <a:fillRect/>
          </a:stretch>
        </p:blipFill>
        <p:spPr>
          <a:xfrm>
            <a:off x="2024060" y="2572123"/>
            <a:ext cx="8448675" cy="1581150"/>
          </a:xfrm>
          <a:prstGeom prst="rect">
            <a:avLst/>
          </a:prstGeom>
        </p:spPr>
      </p:pic>
      <p:sp>
        <p:nvSpPr>
          <p:cNvPr id="5" name="矩形 4">
            <a:extLst>
              <a:ext uri="{FF2B5EF4-FFF2-40B4-BE49-F238E27FC236}">
                <a16:creationId xmlns:a16="http://schemas.microsoft.com/office/drawing/2014/main" id="{4CE36E15-6681-469B-B9EA-27A18EB4AB71}"/>
              </a:ext>
            </a:extLst>
          </p:cNvPr>
          <p:cNvSpPr/>
          <p:nvPr/>
        </p:nvSpPr>
        <p:spPr>
          <a:xfrm>
            <a:off x="990599" y="1088846"/>
            <a:ext cx="3182567"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a:extLst>
              <a:ext uri="{FF2B5EF4-FFF2-40B4-BE49-F238E27FC236}">
                <a16:creationId xmlns:a16="http://schemas.microsoft.com/office/drawing/2014/main" id="{B02698E4-8EC9-4F0A-85B6-1CEE120F3F4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b="1" dirty="0"/>
              <a:t>Dataset </a:t>
            </a:r>
            <a:endParaRPr lang="zh-TW" altLang="en-US" b="1" dirty="0"/>
          </a:p>
        </p:txBody>
      </p:sp>
      <p:sp>
        <p:nvSpPr>
          <p:cNvPr id="8" name="文字方塊 7">
            <a:extLst>
              <a:ext uri="{FF2B5EF4-FFF2-40B4-BE49-F238E27FC236}">
                <a16:creationId xmlns:a16="http://schemas.microsoft.com/office/drawing/2014/main" id="{DB9052A6-F982-4334-A9F8-75E75A06BBEB}"/>
              </a:ext>
            </a:extLst>
          </p:cNvPr>
          <p:cNvSpPr txBox="1"/>
          <p:nvPr/>
        </p:nvSpPr>
        <p:spPr>
          <a:xfrm>
            <a:off x="4655942" y="2143099"/>
            <a:ext cx="8552330" cy="461665"/>
          </a:xfrm>
          <a:prstGeom prst="rect">
            <a:avLst/>
          </a:prstGeom>
          <a:noFill/>
        </p:spPr>
        <p:txBody>
          <a:bodyPr wrap="square" rtlCol="0">
            <a:spAutoFit/>
          </a:bodyPr>
          <a:lstStyle/>
          <a:p>
            <a:r>
              <a:rPr lang="en-US" altLang="zh-TW" sz="2400" dirty="0"/>
              <a:t>Gold sentence: the cat was under the bed</a:t>
            </a:r>
            <a:endParaRPr lang="zh-TW" altLang="en-US" sz="2400" dirty="0"/>
          </a:p>
        </p:txBody>
      </p:sp>
      <p:sp>
        <p:nvSpPr>
          <p:cNvPr id="9" name="文字方塊 8">
            <a:extLst>
              <a:ext uri="{FF2B5EF4-FFF2-40B4-BE49-F238E27FC236}">
                <a16:creationId xmlns:a16="http://schemas.microsoft.com/office/drawing/2014/main" id="{D873A644-E65E-4A04-A916-3DB5133DE6B0}"/>
              </a:ext>
            </a:extLst>
          </p:cNvPr>
          <p:cNvSpPr txBox="1"/>
          <p:nvPr/>
        </p:nvSpPr>
        <p:spPr>
          <a:xfrm>
            <a:off x="4655942" y="1625357"/>
            <a:ext cx="8552330" cy="461665"/>
          </a:xfrm>
          <a:prstGeom prst="rect">
            <a:avLst/>
          </a:prstGeom>
          <a:noFill/>
        </p:spPr>
        <p:txBody>
          <a:bodyPr wrap="square" rtlCol="0">
            <a:spAutoFit/>
          </a:bodyPr>
          <a:lstStyle/>
          <a:p>
            <a:r>
              <a:rPr lang="en-US" altLang="zh-TW" sz="2400" dirty="0"/>
              <a:t>Generate sentence: the cat was found under the bed</a:t>
            </a:r>
            <a:endParaRPr lang="zh-TW" altLang="en-US" sz="2400" dirty="0"/>
          </a:p>
        </p:txBody>
      </p:sp>
      <p:pic>
        <p:nvPicPr>
          <p:cNvPr id="10" name="內容版面配置區 4">
            <a:extLst>
              <a:ext uri="{FF2B5EF4-FFF2-40B4-BE49-F238E27FC236}">
                <a16:creationId xmlns:a16="http://schemas.microsoft.com/office/drawing/2014/main" id="{376A3365-0CC0-4076-BEE0-6E7E0281B2D9}"/>
              </a:ext>
            </a:extLst>
          </p:cNvPr>
          <p:cNvPicPr>
            <a:picLocks noChangeAspect="1"/>
          </p:cNvPicPr>
          <p:nvPr/>
        </p:nvPicPr>
        <p:blipFill>
          <a:blip r:embed="rId3"/>
          <a:stretch>
            <a:fillRect/>
          </a:stretch>
        </p:blipFill>
        <p:spPr>
          <a:xfrm>
            <a:off x="990599" y="2844956"/>
            <a:ext cx="10200061" cy="3852046"/>
          </a:xfrm>
          <a:prstGeom prst="rect">
            <a:avLst/>
          </a:prstGeom>
        </p:spPr>
      </p:pic>
      <p:sp>
        <p:nvSpPr>
          <p:cNvPr id="11" name="文字方塊 10">
            <a:extLst>
              <a:ext uri="{FF2B5EF4-FFF2-40B4-BE49-F238E27FC236}">
                <a16:creationId xmlns:a16="http://schemas.microsoft.com/office/drawing/2014/main" id="{4C2F0254-35C1-4AF4-AA23-450360E9324E}"/>
              </a:ext>
            </a:extLst>
          </p:cNvPr>
          <p:cNvSpPr txBox="1"/>
          <p:nvPr/>
        </p:nvSpPr>
        <p:spPr>
          <a:xfrm>
            <a:off x="8978153" y="584710"/>
            <a:ext cx="2528047" cy="830997"/>
          </a:xfrm>
          <a:prstGeom prst="rect">
            <a:avLst/>
          </a:prstGeom>
          <a:noFill/>
        </p:spPr>
        <p:txBody>
          <a:bodyPr wrap="square" rtlCol="0">
            <a:spAutoFit/>
          </a:bodyPr>
          <a:lstStyle/>
          <a:p>
            <a:r>
              <a:rPr lang="en-US" altLang="zh-TW" sz="2400" dirty="0"/>
              <a:t>Rouge 1 = 6/6</a:t>
            </a:r>
          </a:p>
          <a:p>
            <a:r>
              <a:rPr lang="en-US" altLang="zh-TW" sz="2400" dirty="0"/>
              <a:t>Rouge 2 = 4/5</a:t>
            </a:r>
            <a:endParaRPr lang="zh-TW" altLang="en-US" sz="2400" dirty="0"/>
          </a:p>
        </p:txBody>
      </p:sp>
      <p:sp>
        <p:nvSpPr>
          <p:cNvPr id="2" name="投影片編號版面配置區 1">
            <a:extLst>
              <a:ext uri="{FF2B5EF4-FFF2-40B4-BE49-F238E27FC236}">
                <a16:creationId xmlns:a16="http://schemas.microsoft.com/office/drawing/2014/main" id="{3F32314B-DBDB-45B2-AD42-80964655E755}"/>
              </a:ext>
            </a:extLst>
          </p:cNvPr>
          <p:cNvSpPr>
            <a:spLocks noGrp="1"/>
          </p:cNvSpPr>
          <p:nvPr>
            <p:ph type="sldNum" sz="quarter" idx="12"/>
          </p:nvPr>
        </p:nvSpPr>
        <p:spPr/>
        <p:txBody>
          <a:bodyPr/>
          <a:lstStyle/>
          <a:p>
            <a:fld id="{853BA995-B07D-4EC1-87D0-B88B50F11F0A}" type="slidenum">
              <a:rPr lang="zh-TW" altLang="en-US" smtClean="0"/>
              <a:t>17</a:t>
            </a:fld>
            <a:endParaRPr lang="zh-TW" altLang="en-US"/>
          </a:p>
        </p:txBody>
      </p:sp>
      <p:sp>
        <p:nvSpPr>
          <p:cNvPr id="12" name="標題 1">
            <a:extLst>
              <a:ext uri="{FF2B5EF4-FFF2-40B4-BE49-F238E27FC236}">
                <a16:creationId xmlns:a16="http://schemas.microsoft.com/office/drawing/2014/main" id="{6F76DC6E-89BA-4795-BCD6-53C5F7AE771D}"/>
              </a:ext>
            </a:extLst>
          </p:cNvPr>
          <p:cNvSpPr txBox="1">
            <a:spLocks/>
          </p:cNvSpPr>
          <p:nvPr/>
        </p:nvSpPr>
        <p:spPr>
          <a:xfrm>
            <a:off x="990598" y="5306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b="1" dirty="0"/>
              <a:t>ROUGE score </a:t>
            </a:r>
            <a:endParaRPr lang="zh-TW" altLang="en-US" b="1" dirty="0"/>
          </a:p>
        </p:txBody>
      </p:sp>
    </p:spTree>
    <p:extLst>
      <p:ext uri="{BB962C8B-B14F-4D97-AF65-F5344CB8AC3E}">
        <p14:creationId xmlns:p14="http://schemas.microsoft.com/office/powerpoint/2010/main" val="102948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31DE2DE-9AB8-4B8E-956E-753DEC35FABE}"/>
              </a:ext>
            </a:extLst>
          </p:cNvPr>
          <p:cNvSpPr/>
          <p:nvPr/>
        </p:nvSpPr>
        <p:spPr>
          <a:xfrm>
            <a:off x="838199" y="936446"/>
            <a:ext cx="2810069"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5F55C9CC-EE10-4BC0-93E3-76FCDFF8230C}"/>
              </a:ext>
            </a:extLst>
          </p:cNvPr>
          <p:cNvSpPr>
            <a:spLocks noGrp="1"/>
          </p:cNvSpPr>
          <p:nvPr>
            <p:ph type="title"/>
          </p:nvPr>
        </p:nvSpPr>
        <p:spPr/>
        <p:txBody>
          <a:bodyPr/>
          <a:lstStyle/>
          <a:p>
            <a:r>
              <a:rPr lang="en-US" altLang="zh-TW" b="1" dirty="0"/>
              <a:t>Experiment</a:t>
            </a:r>
            <a:endParaRPr lang="zh-TW" altLang="en-US" b="1" dirty="0"/>
          </a:p>
        </p:txBody>
      </p:sp>
      <p:pic>
        <p:nvPicPr>
          <p:cNvPr id="5" name="內容版面配置區 4">
            <a:extLst>
              <a:ext uri="{FF2B5EF4-FFF2-40B4-BE49-F238E27FC236}">
                <a16:creationId xmlns:a16="http://schemas.microsoft.com/office/drawing/2014/main" id="{85DEE539-9598-4407-8662-F0F2338D4970}"/>
              </a:ext>
            </a:extLst>
          </p:cNvPr>
          <p:cNvPicPr>
            <a:picLocks noGrp="1" noChangeAspect="1"/>
          </p:cNvPicPr>
          <p:nvPr>
            <p:ph idx="1"/>
          </p:nvPr>
        </p:nvPicPr>
        <p:blipFill>
          <a:blip r:embed="rId2"/>
          <a:stretch>
            <a:fillRect/>
          </a:stretch>
        </p:blipFill>
        <p:spPr>
          <a:xfrm>
            <a:off x="2585123" y="1689306"/>
            <a:ext cx="7508138" cy="4668427"/>
          </a:xfrm>
          <a:prstGeom prst="rect">
            <a:avLst/>
          </a:prstGeom>
        </p:spPr>
      </p:pic>
      <p:sp>
        <p:nvSpPr>
          <p:cNvPr id="3" name="投影片編號版面配置區 2">
            <a:extLst>
              <a:ext uri="{FF2B5EF4-FFF2-40B4-BE49-F238E27FC236}">
                <a16:creationId xmlns:a16="http://schemas.microsoft.com/office/drawing/2014/main" id="{A2108ADF-1962-43F5-B671-C4C7DE13155C}"/>
              </a:ext>
            </a:extLst>
          </p:cNvPr>
          <p:cNvSpPr>
            <a:spLocks noGrp="1"/>
          </p:cNvSpPr>
          <p:nvPr>
            <p:ph type="sldNum" sz="quarter" idx="12"/>
          </p:nvPr>
        </p:nvSpPr>
        <p:spPr/>
        <p:txBody>
          <a:bodyPr/>
          <a:lstStyle/>
          <a:p>
            <a:fld id="{853BA995-B07D-4EC1-87D0-B88B50F11F0A}" type="slidenum">
              <a:rPr lang="zh-TW" altLang="en-US" smtClean="0"/>
              <a:t>18</a:t>
            </a:fld>
            <a:endParaRPr lang="zh-TW" altLang="en-US"/>
          </a:p>
        </p:txBody>
      </p:sp>
      <p:sp>
        <p:nvSpPr>
          <p:cNvPr id="6" name="文字方塊 5">
            <a:extLst>
              <a:ext uri="{FF2B5EF4-FFF2-40B4-BE49-F238E27FC236}">
                <a16:creationId xmlns:a16="http://schemas.microsoft.com/office/drawing/2014/main" id="{15657D9F-969B-4247-8C49-E2B5CBE852D6}"/>
              </a:ext>
            </a:extLst>
          </p:cNvPr>
          <p:cNvSpPr txBox="1"/>
          <p:nvPr/>
        </p:nvSpPr>
        <p:spPr>
          <a:xfrm>
            <a:off x="148549" y="3016127"/>
            <a:ext cx="2341931" cy="461665"/>
          </a:xfrm>
          <a:prstGeom prst="rect">
            <a:avLst/>
          </a:prstGeom>
          <a:noFill/>
        </p:spPr>
        <p:txBody>
          <a:bodyPr wrap="square" rtlCol="0">
            <a:spAutoFit/>
          </a:bodyPr>
          <a:lstStyle/>
          <a:p>
            <a:r>
              <a:rPr lang="en-US" altLang="zh-TW" sz="2400" dirty="0"/>
              <a:t>Extractive method</a:t>
            </a:r>
            <a:endParaRPr lang="zh-TW" altLang="en-US" sz="2400" dirty="0"/>
          </a:p>
        </p:txBody>
      </p:sp>
      <p:sp>
        <p:nvSpPr>
          <p:cNvPr id="7" name="文字方塊 6">
            <a:extLst>
              <a:ext uri="{FF2B5EF4-FFF2-40B4-BE49-F238E27FC236}">
                <a16:creationId xmlns:a16="http://schemas.microsoft.com/office/drawing/2014/main" id="{DE24E12A-B46D-42EA-A470-46337874AF75}"/>
              </a:ext>
            </a:extLst>
          </p:cNvPr>
          <p:cNvSpPr txBox="1"/>
          <p:nvPr/>
        </p:nvSpPr>
        <p:spPr>
          <a:xfrm>
            <a:off x="53906" y="4803232"/>
            <a:ext cx="2531217" cy="461665"/>
          </a:xfrm>
          <a:prstGeom prst="rect">
            <a:avLst/>
          </a:prstGeom>
          <a:noFill/>
        </p:spPr>
        <p:txBody>
          <a:bodyPr wrap="square" rtlCol="0">
            <a:spAutoFit/>
          </a:bodyPr>
          <a:lstStyle/>
          <a:p>
            <a:r>
              <a:rPr lang="en-US" altLang="zh-TW" sz="2400" dirty="0"/>
              <a:t>abstractive method</a:t>
            </a:r>
            <a:endParaRPr lang="zh-TW" altLang="en-US" sz="2400" dirty="0"/>
          </a:p>
        </p:txBody>
      </p:sp>
      <p:sp>
        <p:nvSpPr>
          <p:cNvPr id="9" name="矩形 8">
            <a:extLst>
              <a:ext uri="{FF2B5EF4-FFF2-40B4-BE49-F238E27FC236}">
                <a16:creationId xmlns:a16="http://schemas.microsoft.com/office/drawing/2014/main" id="{5D41212A-99E3-4601-9BE5-D82EAD9109EE}"/>
              </a:ext>
            </a:extLst>
          </p:cNvPr>
          <p:cNvSpPr/>
          <p:nvPr/>
        </p:nvSpPr>
        <p:spPr>
          <a:xfrm>
            <a:off x="2585123" y="5885234"/>
            <a:ext cx="7434366"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5468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31DE2DE-9AB8-4B8E-956E-753DEC35FABE}"/>
              </a:ext>
            </a:extLst>
          </p:cNvPr>
          <p:cNvSpPr/>
          <p:nvPr/>
        </p:nvSpPr>
        <p:spPr>
          <a:xfrm>
            <a:off x="838199" y="936446"/>
            <a:ext cx="2810069"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5F55C9CC-EE10-4BC0-93E3-76FCDFF8230C}"/>
              </a:ext>
            </a:extLst>
          </p:cNvPr>
          <p:cNvSpPr>
            <a:spLocks noGrp="1"/>
          </p:cNvSpPr>
          <p:nvPr>
            <p:ph type="title"/>
          </p:nvPr>
        </p:nvSpPr>
        <p:spPr/>
        <p:txBody>
          <a:bodyPr/>
          <a:lstStyle/>
          <a:p>
            <a:r>
              <a:rPr lang="en-US" altLang="zh-TW" b="1" dirty="0"/>
              <a:t>Experiment</a:t>
            </a:r>
            <a:endParaRPr lang="zh-TW" altLang="en-US" b="1" dirty="0"/>
          </a:p>
        </p:txBody>
      </p:sp>
      <p:pic>
        <p:nvPicPr>
          <p:cNvPr id="8" name="內容版面配置區 7">
            <a:extLst>
              <a:ext uri="{FF2B5EF4-FFF2-40B4-BE49-F238E27FC236}">
                <a16:creationId xmlns:a16="http://schemas.microsoft.com/office/drawing/2014/main" id="{58CCAE18-1B2C-44CD-891B-0D154D92C77F}"/>
              </a:ext>
            </a:extLst>
          </p:cNvPr>
          <p:cNvPicPr>
            <a:picLocks noGrp="1" noChangeAspect="1"/>
          </p:cNvPicPr>
          <p:nvPr>
            <p:ph idx="1"/>
          </p:nvPr>
        </p:nvPicPr>
        <p:blipFill>
          <a:blip r:embed="rId2"/>
          <a:stretch>
            <a:fillRect/>
          </a:stretch>
        </p:blipFill>
        <p:spPr>
          <a:xfrm>
            <a:off x="4613100" y="1372753"/>
            <a:ext cx="7328585" cy="3718179"/>
          </a:xfrm>
          <a:prstGeom prst="rect">
            <a:avLst/>
          </a:prstGeom>
        </p:spPr>
      </p:pic>
      <p:sp>
        <p:nvSpPr>
          <p:cNvPr id="3" name="投影片編號版面配置區 2">
            <a:extLst>
              <a:ext uri="{FF2B5EF4-FFF2-40B4-BE49-F238E27FC236}">
                <a16:creationId xmlns:a16="http://schemas.microsoft.com/office/drawing/2014/main" id="{37581348-DFBD-4D07-B809-E7280AEA99F7}"/>
              </a:ext>
            </a:extLst>
          </p:cNvPr>
          <p:cNvSpPr>
            <a:spLocks noGrp="1"/>
          </p:cNvSpPr>
          <p:nvPr>
            <p:ph type="sldNum" sz="quarter" idx="12"/>
          </p:nvPr>
        </p:nvSpPr>
        <p:spPr/>
        <p:txBody>
          <a:bodyPr/>
          <a:lstStyle/>
          <a:p>
            <a:fld id="{853BA995-B07D-4EC1-87D0-B88B50F11F0A}" type="slidenum">
              <a:rPr lang="zh-TW" altLang="en-US" smtClean="0"/>
              <a:t>19</a:t>
            </a:fld>
            <a:endParaRPr lang="zh-TW" altLang="en-US"/>
          </a:p>
        </p:txBody>
      </p:sp>
      <p:pic>
        <p:nvPicPr>
          <p:cNvPr id="6" name="圖片 5">
            <a:extLst>
              <a:ext uri="{FF2B5EF4-FFF2-40B4-BE49-F238E27FC236}">
                <a16:creationId xmlns:a16="http://schemas.microsoft.com/office/drawing/2014/main" id="{BF393236-599A-4077-867B-BBC77D2EEF5D}"/>
              </a:ext>
            </a:extLst>
          </p:cNvPr>
          <p:cNvPicPr>
            <a:picLocks noChangeAspect="1"/>
          </p:cNvPicPr>
          <p:nvPr/>
        </p:nvPicPr>
        <p:blipFill rotWithShape="1">
          <a:blip r:embed="rId3"/>
          <a:srcRect b="85077"/>
          <a:stretch/>
        </p:blipFill>
        <p:spPr>
          <a:xfrm>
            <a:off x="1009650" y="5258066"/>
            <a:ext cx="10172700" cy="537288"/>
          </a:xfrm>
          <a:prstGeom prst="rect">
            <a:avLst/>
          </a:prstGeom>
        </p:spPr>
      </p:pic>
      <p:pic>
        <p:nvPicPr>
          <p:cNvPr id="7" name="內容版面配置區 3">
            <a:extLst>
              <a:ext uri="{FF2B5EF4-FFF2-40B4-BE49-F238E27FC236}">
                <a16:creationId xmlns:a16="http://schemas.microsoft.com/office/drawing/2014/main" id="{927DF747-5EC2-463F-8955-70ACA7781BFE}"/>
              </a:ext>
            </a:extLst>
          </p:cNvPr>
          <p:cNvPicPr>
            <a:picLocks noChangeAspect="1"/>
          </p:cNvPicPr>
          <p:nvPr/>
        </p:nvPicPr>
        <p:blipFill rotWithShape="1">
          <a:blip r:embed="rId4"/>
          <a:srcRect l="35600" r="31282"/>
          <a:stretch/>
        </p:blipFill>
        <p:spPr>
          <a:xfrm>
            <a:off x="357319" y="1621277"/>
            <a:ext cx="4068766" cy="3469655"/>
          </a:xfrm>
          <a:prstGeom prst="rect">
            <a:avLst/>
          </a:prstGeom>
        </p:spPr>
      </p:pic>
      <p:pic>
        <p:nvPicPr>
          <p:cNvPr id="9" name="圖片 8">
            <a:extLst>
              <a:ext uri="{FF2B5EF4-FFF2-40B4-BE49-F238E27FC236}">
                <a16:creationId xmlns:a16="http://schemas.microsoft.com/office/drawing/2014/main" id="{7B4D6CE2-904E-4E84-9AD2-BEF6529B4770}"/>
              </a:ext>
            </a:extLst>
          </p:cNvPr>
          <p:cNvPicPr>
            <a:picLocks noChangeAspect="1"/>
          </p:cNvPicPr>
          <p:nvPr/>
        </p:nvPicPr>
        <p:blipFill rotWithShape="1">
          <a:blip r:embed="rId5"/>
          <a:srcRect b="56116"/>
          <a:stretch/>
        </p:blipFill>
        <p:spPr>
          <a:xfrm>
            <a:off x="2391702" y="6078440"/>
            <a:ext cx="7142013" cy="537288"/>
          </a:xfrm>
          <a:prstGeom prst="rect">
            <a:avLst/>
          </a:prstGeom>
        </p:spPr>
      </p:pic>
      <p:cxnSp>
        <p:nvCxnSpPr>
          <p:cNvPr id="10" name="直線接點 9">
            <a:extLst>
              <a:ext uri="{FF2B5EF4-FFF2-40B4-BE49-F238E27FC236}">
                <a16:creationId xmlns:a16="http://schemas.microsoft.com/office/drawing/2014/main" id="{91CD1282-79F8-45F4-BACF-C9D5809C8B4B}"/>
              </a:ext>
            </a:extLst>
          </p:cNvPr>
          <p:cNvCxnSpPr/>
          <p:nvPr/>
        </p:nvCxnSpPr>
        <p:spPr>
          <a:xfrm>
            <a:off x="6673174" y="6274342"/>
            <a:ext cx="2665379" cy="303482"/>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直線接點 10">
            <a:extLst>
              <a:ext uri="{FF2B5EF4-FFF2-40B4-BE49-F238E27FC236}">
                <a16:creationId xmlns:a16="http://schemas.microsoft.com/office/drawing/2014/main" id="{C1EF6BC6-F204-44F6-88D8-E90C67E55B3A}"/>
              </a:ext>
            </a:extLst>
          </p:cNvPr>
          <p:cNvCxnSpPr>
            <a:cxnSpLocks/>
          </p:cNvCxnSpPr>
          <p:nvPr/>
        </p:nvCxnSpPr>
        <p:spPr>
          <a:xfrm flipV="1">
            <a:off x="6673174" y="6274342"/>
            <a:ext cx="2665379" cy="281431"/>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114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E4905E4-D421-4A51-ACEE-C64B7FE5336F}"/>
              </a:ext>
            </a:extLst>
          </p:cNvPr>
          <p:cNvSpPr/>
          <p:nvPr/>
        </p:nvSpPr>
        <p:spPr>
          <a:xfrm>
            <a:off x="1035698" y="936446"/>
            <a:ext cx="1838130"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18520E1-D953-4561-8529-63E1A80AE58C}"/>
              </a:ext>
            </a:extLst>
          </p:cNvPr>
          <p:cNvSpPr>
            <a:spLocks noGrp="1"/>
          </p:cNvSpPr>
          <p:nvPr>
            <p:ph type="title"/>
          </p:nvPr>
        </p:nvSpPr>
        <p:spPr>
          <a:xfrm>
            <a:off x="838200" y="365125"/>
            <a:ext cx="10515600" cy="1325563"/>
          </a:xfrm>
          <a:ln>
            <a:noFill/>
          </a:ln>
        </p:spPr>
        <p:txBody>
          <a:bodyPr/>
          <a:lstStyle/>
          <a:p>
            <a:r>
              <a:rPr lang="en-US" altLang="zh-TW" b="1" dirty="0"/>
              <a:t> Outline </a:t>
            </a:r>
            <a:endParaRPr lang="zh-TW" altLang="en-US" dirty="0"/>
          </a:p>
        </p:txBody>
      </p:sp>
      <p:sp>
        <p:nvSpPr>
          <p:cNvPr id="3" name="內容版面配置區 2">
            <a:extLst>
              <a:ext uri="{FF2B5EF4-FFF2-40B4-BE49-F238E27FC236}">
                <a16:creationId xmlns:a16="http://schemas.microsoft.com/office/drawing/2014/main" id="{200AD01F-6C6C-488F-8EC7-D528B76F891C}"/>
              </a:ext>
            </a:extLst>
          </p:cNvPr>
          <p:cNvSpPr>
            <a:spLocks noGrp="1"/>
          </p:cNvSpPr>
          <p:nvPr>
            <p:ph idx="1"/>
          </p:nvPr>
        </p:nvSpPr>
        <p:spPr/>
        <p:txBody>
          <a:bodyPr>
            <a:normAutofit/>
          </a:bodyPr>
          <a:lstStyle/>
          <a:p>
            <a:r>
              <a:rPr lang="en-US" altLang="zh-TW" sz="3600" dirty="0"/>
              <a:t>Introduction</a:t>
            </a:r>
          </a:p>
          <a:p>
            <a:r>
              <a:rPr lang="en-US" altLang="zh-TW" sz="3600" dirty="0"/>
              <a:t>Method</a:t>
            </a:r>
          </a:p>
          <a:p>
            <a:r>
              <a:rPr lang="en-US" altLang="zh-TW" sz="3600" dirty="0"/>
              <a:t>Experiment</a:t>
            </a:r>
          </a:p>
          <a:p>
            <a:r>
              <a:rPr lang="en-US" altLang="zh-TW" sz="3600" dirty="0"/>
              <a:t>Conclusion</a:t>
            </a:r>
            <a:endParaRPr lang="zh-TW" altLang="en-US" sz="3600" dirty="0"/>
          </a:p>
          <a:p>
            <a:endParaRPr lang="zh-TW" altLang="en-US" sz="3600" dirty="0"/>
          </a:p>
        </p:txBody>
      </p:sp>
      <p:sp>
        <p:nvSpPr>
          <p:cNvPr id="4" name="投影片編號版面配置區 3">
            <a:extLst>
              <a:ext uri="{FF2B5EF4-FFF2-40B4-BE49-F238E27FC236}">
                <a16:creationId xmlns:a16="http://schemas.microsoft.com/office/drawing/2014/main" id="{B3464009-22CF-46B6-8081-6473E6AE1C77}"/>
              </a:ext>
            </a:extLst>
          </p:cNvPr>
          <p:cNvSpPr>
            <a:spLocks noGrp="1"/>
          </p:cNvSpPr>
          <p:nvPr>
            <p:ph type="sldNum" sz="quarter" idx="12"/>
          </p:nvPr>
        </p:nvSpPr>
        <p:spPr/>
        <p:txBody>
          <a:bodyPr/>
          <a:lstStyle/>
          <a:p>
            <a:fld id="{853BA995-B07D-4EC1-87D0-B88B50F11F0A}" type="slidenum">
              <a:rPr lang="zh-TW" altLang="en-US" smtClean="0"/>
              <a:t>2</a:t>
            </a:fld>
            <a:endParaRPr lang="zh-TW" altLang="en-US"/>
          </a:p>
        </p:txBody>
      </p:sp>
    </p:spTree>
    <p:extLst>
      <p:ext uri="{BB962C8B-B14F-4D97-AF65-F5344CB8AC3E}">
        <p14:creationId xmlns:p14="http://schemas.microsoft.com/office/powerpoint/2010/main" val="310212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31DE2DE-9AB8-4B8E-956E-753DEC35FABE}"/>
              </a:ext>
            </a:extLst>
          </p:cNvPr>
          <p:cNvSpPr/>
          <p:nvPr/>
        </p:nvSpPr>
        <p:spPr>
          <a:xfrm>
            <a:off x="838199" y="936446"/>
            <a:ext cx="2810069"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5F55C9CC-EE10-4BC0-93E3-76FCDFF8230C}"/>
              </a:ext>
            </a:extLst>
          </p:cNvPr>
          <p:cNvSpPr>
            <a:spLocks noGrp="1"/>
          </p:cNvSpPr>
          <p:nvPr>
            <p:ph type="title"/>
          </p:nvPr>
        </p:nvSpPr>
        <p:spPr/>
        <p:txBody>
          <a:bodyPr/>
          <a:lstStyle/>
          <a:p>
            <a:r>
              <a:rPr lang="en-US" altLang="zh-TW" b="1" dirty="0"/>
              <a:t>Experiment</a:t>
            </a:r>
            <a:endParaRPr lang="zh-TW" altLang="en-US" b="1" dirty="0"/>
          </a:p>
        </p:txBody>
      </p:sp>
      <p:pic>
        <p:nvPicPr>
          <p:cNvPr id="6" name="內容版面配置區 5">
            <a:extLst>
              <a:ext uri="{FF2B5EF4-FFF2-40B4-BE49-F238E27FC236}">
                <a16:creationId xmlns:a16="http://schemas.microsoft.com/office/drawing/2014/main" id="{0129F182-38C1-4B88-914B-244E938D93CE}"/>
              </a:ext>
            </a:extLst>
          </p:cNvPr>
          <p:cNvPicPr>
            <a:picLocks noGrp="1" noChangeAspect="1"/>
          </p:cNvPicPr>
          <p:nvPr>
            <p:ph idx="1"/>
          </p:nvPr>
        </p:nvPicPr>
        <p:blipFill>
          <a:blip r:embed="rId2"/>
          <a:stretch>
            <a:fillRect/>
          </a:stretch>
        </p:blipFill>
        <p:spPr>
          <a:xfrm>
            <a:off x="655943" y="1532066"/>
            <a:ext cx="7954657" cy="5139933"/>
          </a:xfrm>
          <a:prstGeom prst="rect">
            <a:avLst/>
          </a:prstGeom>
        </p:spPr>
      </p:pic>
      <p:sp>
        <p:nvSpPr>
          <p:cNvPr id="3" name="投影片編號版面配置區 2">
            <a:extLst>
              <a:ext uri="{FF2B5EF4-FFF2-40B4-BE49-F238E27FC236}">
                <a16:creationId xmlns:a16="http://schemas.microsoft.com/office/drawing/2014/main" id="{2F0DE5DC-C69F-4D67-B4AC-82BD1FE174DE}"/>
              </a:ext>
            </a:extLst>
          </p:cNvPr>
          <p:cNvSpPr>
            <a:spLocks noGrp="1"/>
          </p:cNvSpPr>
          <p:nvPr>
            <p:ph type="sldNum" sz="quarter" idx="12"/>
          </p:nvPr>
        </p:nvSpPr>
        <p:spPr/>
        <p:txBody>
          <a:bodyPr/>
          <a:lstStyle/>
          <a:p>
            <a:fld id="{853BA995-B07D-4EC1-87D0-B88B50F11F0A}" type="slidenum">
              <a:rPr lang="zh-TW" altLang="en-US" smtClean="0"/>
              <a:t>20</a:t>
            </a:fld>
            <a:endParaRPr lang="zh-TW" altLang="en-US"/>
          </a:p>
        </p:txBody>
      </p:sp>
      <p:sp>
        <p:nvSpPr>
          <p:cNvPr id="5" name="文字方塊 4">
            <a:extLst>
              <a:ext uri="{FF2B5EF4-FFF2-40B4-BE49-F238E27FC236}">
                <a16:creationId xmlns:a16="http://schemas.microsoft.com/office/drawing/2014/main" id="{DBAFF6E7-9B88-4F5F-97B1-98FDBAC7A580}"/>
              </a:ext>
            </a:extLst>
          </p:cNvPr>
          <p:cNvSpPr txBox="1"/>
          <p:nvPr/>
        </p:nvSpPr>
        <p:spPr>
          <a:xfrm>
            <a:off x="8998085" y="2869357"/>
            <a:ext cx="2743200" cy="2308324"/>
          </a:xfrm>
          <a:prstGeom prst="rect">
            <a:avLst/>
          </a:prstGeom>
          <a:noFill/>
        </p:spPr>
        <p:txBody>
          <a:bodyPr wrap="square" rtlCol="0">
            <a:spAutoFit/>
          </a:bodyPr>
          <a:lstStyle/>
          <a:p>
            <a:r>
              <a:rPr lang="zh-TW" altLang="en-US" sz="2400" dirty="0"/>
              <a:t>輸入的評論包含的面向和情緒極性：</a:t>
            </a:r>
            <a:endParaRPr lang="en-US" altLang="zh-TW" sz="2400" dirty="0"/>
          </a:p>
          <a:p>
            <a:pPr marL="342900" indent="-342900">
              <a:buAutoNum type="arabicPeriod"/>
            </a:pPr>
            <a:r>
              <a:rPr lang="en-US" altLang="zh-TW" sz="2400" dirty="0"/>
              <a:t>Service , +</a:t>
            </a:r>
          </a:p>
          <a:p>
            <a:pPr marL="342900" indent="-342900">
              <a:buAutoNum type="arabicPeriod"/>
            </a:pPr>
            <a:r>
              <a:rPr lang="en-US" altLang="zh-TW" sz="2400" dirty="0"/>
              <a:t>Price , -</a:t>
            </a:r>
          </a:p>
          <a:p>
            <a:pPr marL="342900" indent="-342900">
              <a:buAutoNum type="arabicPeriod"/>
            </a:pPr>
            <a:r>
              <a:rPr lang="en-US" altLang="zh-TW" sz="2400" dirty="0"/>
              <a:t>Efficiency , +</a:t>
            </a:r>
          </a:p>
          <a:p>
            <a:pPr marL="342900" indent="-342900">
              <a:buAutoNum type="arabicPeriod"/>
            </a:pPr>
            <a:r>
              <a:rPr lang="en-US" altLang="zh-TW" sz="2400" dirty="0"/>
              <a:t>Quality , +</a:t>
            </a:r>
            <a:endParaRPr lang="zh-TW" altLang="en-US" sz="2400" dirty="0"/>
          </a:p>
        </p:txBody>
      </p:sp>
    </p:spTree>
    <p:extLst>
      <p:ext uri="{BB962C8B-B14F-4D97-AF65-F5344CB8AC3E}">
        <p14:creationId xmlns:p14="http://schemas.microsoft.com/office/powerpoint/2010/main" val="145811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BA086FA-150D-40D2-B84C-0DEAAFB35A20}"/>
              </a:ext>
            </a:extLst>
          </p:cNvPr>
          <p:cNvSpPr/>
          <p:nvPr/>
        </p:nvSpPr>
        <p:spPr>
          <a:xfrm>
            <a:off x="838199" y="936446"/>
            <a:ext cx="2763417"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68929C03-CB67-4629-9366-B26C13FE7099}"/>
              </a:ext>
            </a:extLst>
          </p:cNvPr>
          <p:cNvSpPr>
            <a:spLocks noGrp="1"/>
          </p:cNvSpPr>
          <p:nvPr>
            <p:ph type="title"/>
          </p:nvPr>
        </p:nvSpPr>
        <p:spPr/>
        <p:txBody>
          <a:bodyPr/>
          <a:lstStyle/>
          <a:p>
            <a:r>
              <a:rPr lang="en-US" altLang="zh-TW" b="1" dirty="0"/>
              <a:t>Conclusion</a:t>
            </a:r>
            <a:endParaRPr lang="zh-TW" altLang="en-US" b="1" dirty="0"/>
          </a:p>
        </p:txBody>
      </p:sp>
      <p:sp>
        <p:nvSpPr>
          <p:cNvPr id="3" name="內容版面配置區 2">
            <a:extLst>
              <a:ext uri="{FF2B5EF4-FFF2-40B4-BE49-F238E27FC236}">
                <a16:creationId xmlns:a16="http://schemas.microsoft.com/office/drawing/2014/main" id="{1A55D1C9-C3C8-4810-85EA-55BC6D5C0D72}"/>
              </a:ext>
            </a:extLst>
          </p:cNvPr>
          <p:cNvSpPr>
            <a:spLocks noGrp="1"/>
          </p:cNvSpPr>
          <p:nvPr>
            <p:ph idx="1"/>
          </p:nvPr>
        </p:nvSpPr>
        <p:spPr>
          <a:xfrm>
            <a:off x="838200" y="2005012"/>
            <a:ext cx="10515600" cy="4351338"/>
          </a:xfrm>
        </p:spPr>
        <p:txBody>
          <a:bodyPr/>
          <a:lstStyle/>
          <a:p>
            <a:r>
              <a:rPr lang="zh-TW" altLang="en-US" dirty="0"/>
              <a:t>論文提出如何從評論集中挑出適合當作偽摘要並與剩下評論組成訓練資料</a:t>
            </a:r>
            <a:r>
              <a:rPr lang="en-US" altLang="zh-TW" dirty="0"/>
              <a:t>&lt;Reviews , pseudo-summary&gt;</a:t>
            </a:r>
          </a:p>
          <a:p>
            <a:r>
              <a:rPr lang="zh-TW" altLang="en-US" dirty="0"/>
              <a:t>透過</a:t>
            </a:r>
            <a:r>
              <a:rPr lang="en-US" altLang="zh-TW" dirty="0"/>
              <a:t>CGMH</a:t>
            </a:r>
            <a:r>
              <a:rPr lang="zh-TW" altLang="en-US" dirty="0"/>
              <a:t>改寫</a:t>
            </a:r>
            <a:r>
              <a:rPr lang="en-US" altLang="zh-TW" dirty="0"/>
              <a:t>pseudo-summary</a:t>
            </a:r>
            <a:r>
              <a:rPr lang="zh-TW" altLang="en-US" dirty="0"/>
              <a:t>，使得他更符合融合不同評論意見的文本內容</a:t>
            </a:r>
            <a:endParaRPr lang="en-US" altLang="zh-TW" dirty="0"/>
          </a:p>
          <a:p>
            <a:r>
              <a:rPr lang="zh-TW" altLang="en-US" dirty="0"/>
              <a:t>最後生成出能夠包含面向、情緒極向和語意與所有評論一致的摘要</a:t>
            </a:r>
            <a:endParaRPr lang="en-US" altLang="zh-TW" dirty="0"/>
          </a:p>
          <a:p>
            <a:endParaRPr lang="zh-TW" altLang="en-US" dirty="0"/>
          </a:p>
        </p:txBody>
      </p:sp>
      <p:sp>
        <p:nvSpPr>
          <p:cNvPr id="5" name="投影片編號版面配置區 4">
            <a:extLst>
              <a:ext uri="{FF2B5EF4-FFF2-40B4-BE49-F238E27FC236}">
                <a16:creationId xmlns:a16="http://schemas.microsoft.com/office/drawing/2014/main" id="{C40F6D08-1FF5-4AF9-83DD-D7ADDD105341}"/>
              </a:ext>
            </a:extLst>
          </p:cNvPr>
          <p:cNvSpPr>
            <a:spLocks noGrp="1"/>
          </p:cNvSpPr>
          <p:nvPr>
            <p:ph type="sldNum" sz="quarter" idx="12"/>
          </p:nvPr>
        </p:nvSpPr>
        <p:spPr/>
        <p:txBody>
          <a:bodyPr/>
          <a:lstStyle/>
          <a:p>
            <a:fld id="{853BA995-B07D-4EC1-87D0-B88B50F11F0A}" type="slidenum">
              <a:rPr lang="zh-TW" altLang="en-US" smtClean="0"/>
              <a:t>21</a:t>
            </a:fld>
            <a:endParaRPr lang="zh-TW" altLang="en-US"/>
          </a:p>
        </p:txBody>
      </p:sp>
    </p:spTree>
    <p:extLst>
      <p:ext uri="{BB962C8B-B14F-4D97-AF65-F5344CB8AC3E}">
        <p14:creationId xmlns:p14="http://schemas.microsoft.com/office/powerpoint/2010/main" val="2362355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7CE5CB-6DCD-44AA-9FFA-76F41A0A342F}"/>
              </a:ext>
            </a:extLst>
          </p:cNvPr>
          <p:cNvSpPr>
            <a:spLocks noGrp="1"/>
          </p:cNvSpPr>
          <p:nvPr>
            <p:ph type="title"/>
          </p:nvPr>
        </p:nvSpPr>
        <p:spPr/>
        <p:txBody>
          <a:bodyPr/>
          <a:lstStyle/>
          <a:p>
            <a:r>
              <a:rPr lang="en-US" altLang="zh-TW" dirty="0" err="1"/>
              <a:t>Kullback-Leibler</a:t>
            </a:r>
            <a:endParaRPr lang="zh-TW" altLang="en-US" dirty="0"/>
          </a:p>
        </p:txBody>
      </p:sp>
      <p:sp>
        <p:nvSpPr>
          <p:cNvPr id="4" name="投影片編號版面配置區 3">
            <a:extLst>
              <a:ext uri="{FF2B5EF4-FFF2-40B4-BE49-F238E27FC236}">
                <a16:creationId xmlns:a16="http://schemas.microsoft.com/office/drawing/2014/main" id="{064A8971-8BAA-40A2-AB4B-2034F1FFC5A7}"/>
              </a:ext>
            </a:extLst>
          </p:cNvPr>
          <p:cNvSpPr>
            <a:spLocks noGrp="1"/>
          </p:cNvSpPr>
          <p:nvPr>
            <p:ph type="sldNum" sz="quarter" idx="12"/>
          </p:nvPr>
        </p:nvSpPr>
        <p:spPr/>
        <p:txBody>
          <a:bodyPr/>
          <a:lstStyle/>
          <a:p>
            <a:fld id="{853BA995-B07D-4EC1-87D0-B88B50F11F0A}" type="slidenum">
              <a:rPr lang="zh-TW" altLang="en-US" smtClean="0"/>
              <a:t>22</a:t>
            </a:fld>
            <a:endParaRPr lang="zh-TW" altLang="en-US"/>
          </a:p>
        </p:txBody>
      </p:sp>
      <p:pic>
        <p:nvPicPr>
          <p:cNvPr id="6" name="圖片 5">
            <a:extLst>
              <a:ext uri="{FF2B5EF4-FFF2-40B4-BE49-F238E27FC236}">
                <a16:creationId xmlns:a16="http://schemas.microsoft.com/office/drawing/2014/main" id="{CC797D79-5C37-4275-A90D-91279A2C02BE}"/>
              </a:ext>
            </a:extLst>
          </p:cNvPr>
          <p:cNvPicPr>
            <a:picLocks noChangeAspect="1"/>
          </p:cNvPicPr>
          <p:nvPr/>
        </p:nvPicPr>
        <p:blipFill>
          <a:blip r:embed="rId2"/>
          <a:stretch>
            <a:fillRect/>
          </a:stretch>
        </p:blipFill>
        <p:spPr>
          <a:xfrm>
            <a:off x="5008124" y="1316140"/>
            <a:ext cx="7105650" cy="2133600"/>
          </a:xfrm>
          <a:prstGeom prst="rect">
            <a:avLst/>
          </a:prstGeom>
        </p:spPr>
      </p:pic>
      <p:pic>
        <p:nvPicPr>
          <p:cNvPr id="7" name="圖片 6">
            <a:extLst>
              <a:ext uri="{FF2B5EF4-FFF2-40B4-BE49-F238E27FC236}">
                <a16:creationId xmlns:a16="http://schemas.microsoft.com/office/drawing/2014/main" id="{3DE50D47-E512-4E0B-83A4-A73C00622B3F}"/>
              </a:ext>
            </a:extLst>
          </p:cNvPr>
          <p:cNvPicPr>
            <a:picLocks noChangeAspect="1"/>
          </p:cNvPicPr>
          <p:nvPr/>
        </p:nvPicPr>
        <p:blipFill>
          <a:blip r:embed="rId3"/>
          <a:stretch>
            <a:fillRect/>
          </a:stretch>
        </p:blipFill>
        <p:spPr>
          <a:xfrm>
            <a:off x="5370074" y="3897483"/>
            <a:ext cx="6743700" cy="2038350"/>
          </a:xfrm>
          <a:prstGeom prst="rect">
            <a:avLst/>
          </a:prstGeom>
        </p:spPr>
      </p:pic>
      <p:pic>
        <p:nvPicPr>
          <p:cNvPr id="5" name="內容版面配置區 4">
            <a:extLst>
              <a:ext uri="{FF2B5EF4-FFF2-40B4-BE49-F238E27FC236}">
                <a16:creationId xmlns:a16="http://schemas.microsoft.com/office/drawing/2014/main" id="{3E2BF00F-45D8-4D3A-8493-FB5C48B5293E}"/>
              </a:ext>
            </a:extLst>
          </p:cNvPr>
          <p:cNvPicPr>
            <a:picLocks noGrp="1" noChangeAspect="1"/>
          </p:cNvPicPr>
          <p:nvPr>
            <p:ph idx="1"/>
          </p:nvPr>
        </p:nvPicPr>
        <p:blipFill>
          <a:blip r:embed="rId4"/>
          <a:stretch>
            <a:fillRect/>
          </a:stretch>
        </p:blipFill>
        <p:spPr>
          <a:xfrm>
            <a:off x="0" y="2382940"/>
            <a:ext cx="5370074" cy="2939141"/>
          </a:xfrm>
          <a:prstGeom prst="rect">
            <a:avLst/>
          </a:prstGeom>
        </p:spPr>
      </p:pic>
    </p:spTree>
    <p:extLst>
      <p:ext uri="{BB962C8B-B14F-4D97-AF65-F5344CB8AC3E}">
        <p14:creationId xmlns:p14="http://schemas.microsoft.com/office/powerpoint/2010/main" val="142575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FCD7781-2180-4871-A4C1-FAB8384E003A}"/>
              </a:ext>
            </a:extLst>
          </p:cNvPr>
          <p:cNvSpPr/>
          <p:nvPr/>
        </p:nvSpPr>
        <p:spPr>
          <a:xfrm>
            <a:off x="838200" y="904020"/>
            <a:ext cx="7877783"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C8DF6B9-DAC4-4DCC-9CEA-0BC272E58016}"/>
              </a:ext>
            </a:extLst>
          </p:cNvPr>
          <p:cNvSpPr>
            <a:spLocks noGrp="1"/>
          </p:cNvSpPr>
          <p:nvPr>
            <p:ph type="title"/>
          </p:nvPr>
        </p:nvSpPr>
        <p:spPr/>
        <p:txBody>
          <a:bodyPr/>
          <a:lstStyle/>
          <a:p>
            <a:r>
              <a:rPr lang="en-US" altLang="zh-TW" b="1" dirty="0"/>
              <a:t>Constrained Sentence Generation</a:t>
            </a:r>
            <a:endParaRPr lang="zh-TW" altLang="en-US" dirty="0"/>
          </a:p>
        </p:txBody>
      </p:sp>
      <p:pic>
        <p:nvPicPr>
          <p:cNvPr id="8" name="內容版面配置區 7">
            <a:extLst>
              <a:ext uri="{FF2B5EF4-FFF2-40B4-BE49-F238E27FC236}">
                <a16:creationId xmlns:a16="http://schemas.microsoft.com/office/drawing/2014/main" id="{90B369E6-11EE-4AE6-BB0D-90F25D4462AF}"/>
              </a:ext>
            </a:extLst>
          </p:cNvPr>
          <p:cNvPicPr>
            <a:picLocks noGrp="1" noChangeAspect="1"/>
          </p:cNvPicPr>
          <p:nvPr>
            <p:ph idx="1"/>
          </p:nvPr>
        </p:nvPicPr>
        <p:blipFill>
          <a:blip r:embed="rId2"/>
          <a:stretch>
            <a:fillRect/>
          </a:stretch>
        </p:blipFill>
        <p:spPr>
          <a:xfrm>
            <a:off x="1576488" y="1626636"/>
            <a:ext cx="9505950" cy="1847850"/>
          </a:xfrm>
          <a:prstGeom prst="rect">
            <a:avLst/>
          </a:prstGeom>
        </p:spPr>
      </p:pic>
      <p:sp>
        <p:nvSpPr>
          <p:cNvPr id="4" name="投影片編號版面配置區 3">
            <a:extLst>
              <a:ext uri="{FF2B5EF4-FFF2-40B4-BE49-F238E27FC236}">
                <a16:creationId xmlns:a16="http://schemas.microsoft.com/office/drawing/2014/main" id="{10B6033B-96E6-46CD-B4D7-A9C54CB921E3}"/>
              </a:ext>
            </a:extLst>
          </p:cNvPr>
          <p:cNvSpPr>
            <a:spLocks noGrp="1"/>
          </p:cNvSpPr>
          <p:nvPr>
            <p:ph type="sldNum" sz="quarter" idx="12"/>
          </p:nvPr>
        </p:nvSpPr>
        <p:spPr/>
        <p:txBody>
          <a:bodyPr/>
          <a:lstStyle/>
          <a:p>
            <a:fld id="{853BA995-B07D-4EC1-87D0-B88B50F11F0A}" type="slidenum">
              <a:rPr lang="zh-TW" altLang="en-US" smtClean="0"/>
              <a:t>23</a:t>
            </a:fld>
            <a:endParaRPr lang="zh-TW" altLang="en-US"/>
          </a:p>
        </p:txBody>
      </p:sp>
      <p:pic>
        <p:nvPicPr>
          <p:cNvPr id="9" name="圖片 8">
            <a:extLst>
              <a:ext uri="{FF2B5EF4-FFF2-40B4-BE49-F238E27FC236}">
                <a16:creationId xmlns:a16="http://schemas.microsoft.com/office/drawing/2014/main" id="{D1397922-166D-4FD7-80DC-B11B8B1C79E8}"/>
              </a:ext>
            </a:extLst>
          </p:cNvPr>
          <p:cNvPicPr>
            <a:picLocks noChangeAspect="1"/>
          </p:cNvPicPr>
          <p:nvPr/>
        </p:nvPicPr>
        <p:blipFill>
          <a:blip r:embed="rId3"/>
          <a:stretch>
            <a:fillRect/>
          </a:stretch>
        </p:blipFill>
        <p:spPr>
          <a:xfrm>
            <a:off x="4383932" y="4180711"/>
            <a:ext cx="3267075" cy="571500"/>
          </a:xfrm>
          <a:prstGeom prst="rect">
            <a:avLst/>
          </a:prstGeom>
        </p:spPr>
      </p:pic>
      <p:pic>
        <p:nvPicPr>
          <p:cNvPr id="11" name="圖片 10">
            <a:extLst>
              <a:ext uri="{FF2B5EF4-FFF2-40B4-BE49-F238E27FC236}">
                <a16:creationId xmlns:a16="http://schemas.microsoft.com/office/drawing/2014/main" id="{8CE3717C-260A-4020-9F28-77DA24B42B5B}"/>
              </a:ext>
            </a:extLst>
          </p:cNvPr>
          <p:cNvPicPr>
            <a:picLocks noChangeAspect="1"/>
          </p:cNvPicPr>
          <p:nvPr/>
        </p:nvPicPr>
        <p:blipFill>
          <a:blip r:embed="rId4"/>
          <a:stretch>
            <a:fillRect/>
          </a:stretch>
        </p:blipFill>
        <p:spPr>
          <a:xfrm>
            <a:off x="838200" y="3980686"/>
            <a:ext cx="3076575" cy="971550"/>
          </a:xfrm>
          <a:prstGeom prst="rect">
            <a:avLst/>
          </a:prstGeom>
        </p:spPr>
      </p:pic>
      <p:sp>
        <p:nvSpPr>
          <p:cNvPr id="12" name="文字方塊 11">
            <a:extLst>
              <a:ext uri="{FF2B5EF4-FFF2-40B4-BE49-F238E27FC236}">
                <a16:creationId xmlns:a16="http://schemas.microsoft.com/office/drawing/2014/main" id="{D6A2816D-87B0-4876-82F1-FC0EB65CCF8B}"/>
              </a:ext>
            </a:extLst>
          </p:cNvPr>
          <p:cNvSpPr txBox="1"/>
          <p:nvPr/>
        </p:nvSpPr>
        <p:spPr>
          <a:xfrm>
            <a:off x="7955808" y="3929974"/>
            <a:ext cx="3863298" cy="830997"/>
          </a:xfrm>
          <a:prstGeom prst="rect">
            <a:avLst/>
          </a:prstGeom>
          <a:noFill/>
          <a:ln w="19050">
            <a:solidFill>
              <a:srgbClr val="7030A0"/>
            </a:solidFill>
          </a:ln>
        </p:spPr>
        <p:txBody>
          <a:bodyPr wrap="square" rtlCol="0">
            <a:spAutoFit/>
          </a:bodyPr>
          <a:lstStyle/>
          <a:p>
            <a:r>
              <a:rPr lang="en-US" altLang="zh-TW" sz="2400" dirty="0"/>
              <a:t>P(y)</a:t>
            </a:r>
            <a:r>
              <a:rPr lang="zh-TW" altLang="en-US" sz="2400" dirty="0"/>
              <a:t>代表</a:t>
            </a:r>
            <a:r>
              <a:rPr lang="en-US" altLang="zh-TW" sz="2400" dirty="0"/>
              <a:t>BERT</a:t>
            </a:r>
            <a:r>
              <a:rPr lang="zh-TW" altLang="en-US" sz="2400" dirty="0"/>
              <a:t>生成的</a:t>
            </a:r>
            <a:r>
              <a:rPr lang="en-US" altLang="zh-TW" sz="2400" dirty="0"/>
              <a:t>y</a:t>
            </a:r>
            <a:r>
              <a:rPr lang="zh-TW" altLang="en-US" sz="2400" dirty="0"/>
              <a:t>的機率</a:t>
            </a:r>
            <a:endParaRPr lang="en-US" altLang="zh-TW" sz="2400" dirty="0"/>
          </a:p>
          <a:p>
            <a:r>
              <a:rPr lang="en-US" altLang="zh-TW" dirty="0"/>
              <a:t>Ø</a:t>
            </a:r>
            <a:r>
              <a:rPr lang="en-US" altLang="zh-TW" sz="2400" dirty="0"/>
              <a:t>(</a:t>
            </a:r>
            <a:r>
              <a:rPr lang="en-US" altLang="zh-TW" sz="2400" dirty="0" err="1"/>
              <a:t>y,c</a:t>
            </a:r>
            <a:r>
              <a:rPr lang="en-US" altLang="zh-TW" sz="2400" dirty="0"/>
              <a:t>)</a:t>
            </a:r>
            <a:r>
              <a:rPr lang="zh-TW" altLang="en-US" sz="2400" dirty="0"/>
              <a:t>代表條件限制</a:t>
            </a:r>
            <a:endParaRPr lang="en-US" altLang="zh-TW" dirty="0"/>
          </a:p>
        </p:txBody>
      </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5A4E3818-8F1C-4098-A188-BC702D72ED5B}"/>
                  </a:ext>
                </a:extLst>
              </p:cNvPr>
              <p:cNvSpPr txBox="1"/>
              <p:nvPr/>
            </p:nvSpPr>
            <p:spPr>
              <a:xfrm>
                <a:off x="278860" y="2604411"/>
                <a:ext cx="4105072" cy="1220783"/>
              </a:xfrm>
              <a:prstGeom prst="rect">
                <a:avLst/>
              </a:prstGeom>
              <a:noFill/>
              <a:ln w="19050">
                <a:solidFill>
                  <a:srgbClr val="7030A0"/>
                </a:solidFill>
              </a:ln>
            </p:spPr>
            <p:txBody>
              <a:bodyPr wrap="square" rtlCol="0">
                <a:spAutoFit/>
              </a:bodyPr>
              <a:lstStyle/>
              <a:p>
                <a14:m>
                  <m:oMath xmlns:m="http://schemas.openxmlformats.org/officeDocument/2006/math">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𝑦𝑖</m:t>
                        </m:r>
                      </m:e>
                    </m:acc>
                    <m:r>
                      <a:rPr lang="zh-TW" altLang="en-US" sz="2400" i="1">
                        <a:latin typeface="Cambria Math" panose="02040503050406030204" pitchFamily="18" charset="0"/>
                      </a:rPr>
                      <m:t>表示</m:t>
                    </m:r>
                  </m:oMath>
                </a14:m>
                <a:r>
                  <a:rPr lang="zh-TW" altLang="en-US" sz="2400" dirty="0"/>
                  <a:t>目前狀態</a:t>
                </a:r>
                <a:endParaRPr lang="en-US" altLang="zh-TW" sz="2400" dirty="0"/>
              </a:p>
              <a:p>
                <a14:m>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𝑦𝑖</m:t>
                        </m:r>
                        <m:r>
                          <a:rPr lang="en-US" altLang="zh-TW" sz="2400" i="1" smtClean="0">
                            <a:latin typeface="Cambria Math" panose="02040503050406030204" pitchFamily="18" charset="0"/>
                          </a:rPr>
                          <m:t>+</m:t>
                        </m:r>
                        <m:r>
                          <a:rPr lang="en-US" altLang="zh-TW" sz="2400" i="1">
                            <a:latin typeface="Cambria Math" panose="02040503050406030204" pitchFamily="18" charset="0"/>
                          </a:rPr>
                          <m:t>1</m:t>
                        </m:r>
                      </m:e>
                    </m:acc>
                  </m:oMath>
                </a14:m>
                <a:r>
                  <a:rPr lang="zh-TW" altLang="en-US" sz="2400" dirty="0"/>
                  <a:t>表示經過改寫後的狀態</a:t>
                </a:r>
                <a:endParaRPr lang="en-US" altLang="zh-TW" sz="2400" dirty="0"/>
              </a:p>
              <a:p>
                <a:r>
                  <a:rPr lang="en-US" altLang="zh-TW" sz="2400" dirty="0" err="1"/>
                  <a:t>i</a:t>
                </a:r>
                <a:r>
                  <a:rPr lang="zh-TW" altLang="en-US" sz="2400" dirty="0"/>
                  <a:t> 代表句子中第</a:t>
                </a:r>
                <a:r>
                  <a:rPr lang="en-US" altLang="zh-TW" sz="2400" dirty="0" err="1"/>
                  <a:t>i</a:t>
                </a:r>
                <a:r>
                  <a:rPr lang="zh-TW" altLang="en-US" sz="2400" dirty="0"/>
                  <a:t>個字</a:t>
                </a:r>
                <a:r>
                  <a:rPr lang="en-US" altLang="zh-TW" sz="2400" dirty="0"/>
                  <a:t> </a:t>
                </a:r>
              </a:p>
            </p:txBody>
          </p:sp>
        </mc:Choice>
        <mc:Fallback xmlns="">
          <p:sp>
            <p:nvSpPr>
              <p:cNvPr id="14" name="文字方塊 13">
                <a:extLst>
                  <a:ext uri="{FF2B5EF4-FFF2-40B4-BE49-F238E27FC236}">
                    <a16:creationId xmlns:a16="http://schemas.microsoft.com/office/drawing/2014/main" id="{5A4E3818-8F1C-4098-A188-BC702D72ED5B}"/>
                  </a:ext>
                </a:extLst>
              </p:cNvPr>
              <p:cNvSpPr txBox="1">
                <a:spLocks noRot="1" noChangeAspect="1" noMove="1" noResize="1" noEditPoints="1" noAdjustHandles="1" noChangeArrowheads="1" noChangeShapeType="1" noTextEdit="1"/>
              </p:cNvSpPr>
              <p:nvPr/>
            </p:nvSpPr>
            <p:spPr>
              <a:xfrm>
                <a:off x="278860" y="2604411"/>
                <a:ext cx="4105072" cy="1220783"/>
              </a:xfrm>
              <a:prstGeom prst="rect">
                <a:avLst/>
              </a:prstGeom>
              <a:blipFill>
                <a:blip r:embed="rId5"/>
                <a:stretch>
                  <a:fillRect l="-2219" t="-2956" r="-296" b="-9852"/>
                </a:stretch>
              </a:blipFill>
              <a:ln w="19050">
                <a:solidFill>
                  <a:srgbClr val="7030A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784FE5C6-F00B-4FDB-BCFE-72ADB8789D68}"/>
                  </a:ext>
                </a:extLst>
              </p:cNvPr>
              <p:cNvSpPr txBox="1"/>
              <p:nvPr/>
            </p:nvSpPr>
            <p:spPr>
              <a:xfrm>
                <a:off x="8951070" y="470343"/>
                <a:ext cx="2984769" cy="867353"/>
              </a:xfrm>
              <a:prstGeom prst="rect">
                <a:avLst/>
              </a:prstGeom>
              <a:noFill/>
              <a:ln w="19050">
                <a:solidFill>
                  <a:srgbClr val="7030A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𝑝</m:t>
                          </m:r>
                        </m:e>
                        <m:sub>
                          <m:r>
                            <a:rPr lang="en-US" altLang="zh-TW" sz="2400" b="0" i="1" smtClean="0">
                              <a:latin typeface="Cambria Math" panose="02040503050406030204" pitchFamily="18" charset="0"/>
                            </a:rPr>
                            <m:t>𝑟𝑒𝑝𝑙𝑎𝑐𝑒</m:t>
                          </m:r>
                        </m:sub>
                      </m:sSub>
                      <m:r>
                        <a:rPr lang="zh-TW" altLang="en-US" sz="2400" i="1">
                          <a:latin typeface="Cambria Math" panose="02040503050406030204" pitchFamily="18" charset="0"/>
                        </a:rPr>
                        <m:t>為人定參數</m:t>
                      </m:r>
                    </m:oMath>
                  </m:oMathPara>
                </a14:m>
                <a:endParaRPr lang="en-US" altLang="zh-TW" sz="2400" dirty="0"/>
              </a:p>
              <a:p>
                <a:r>
                  <a:rPr lang="zh-TW" altLang="en-US" sz="2400" dirty="0"/>
                  <a:t>代表挑</a:t>
                </a:r>
                <a:r>
                  <a:rPr lang="en-US" altLang="zh-TW" sz="2400" dirty="0"/>
                  <a:t>replace</a:t>
                </a:r>
                <a:r>
                  <a:rPr lang="zh-TW" altLang="en-US" sz="2400" dirty="0"/>
                  <a:t>的機率</a:t>
                </a:r>
              </a:p>
            </p:txBody>
          </p:sp>
        </mc:Choice>
        <mc:Fallback xmlns="">
          <p:sp>
            <p:nvSpPr>
              <p:cNvPr id="15" name="文字方塊 14">
                <a:extLst>
                  <a:ext uri="{FF2B5EF4-FFF2-40B4-BE49-F238E27FC236}">
                    <a16:creationId xmlns:a16="http://schemas.microsoft.com/office/drawing/2014/main" id="{784FE5C6-F00B-4FDB-BCFE-72ADB8789D68}"/>
                  </a:ext>
                </a:extLst>
              </p:cNvPr>
              <p:cNvSpPr txBox="1">
                <a:spLocks noRot="1" noChangeAspect="1" noMove="1" noResize="1" noEditPoints="1" noAdjustHandles="1" noChangeArrowheads="1" noChangeShapeType="1" noTextEdit="1"/>
              </p:cNvSpPr>
              <p:nvPr/>
            </p:nvSpPr>
            <p:spPr>
              <a:xfrm>
                <a:off x="8951070" y="470343"/>
                <a:ext cx="2984769" cy="867353"/>
              </a:xfrm>
              <a:prstGeom prst="rect">
                <a:avLst/>
              </a:prstGeom>
              <a:blipFill>
                <a:blip r:embed="rId6"/>
                <a:stretch>
                  <a:fillRect l="-2840" r="-1420" b="-13793"/>
                </a:stretch>
              </a:blipFill>
              <a:ln w="19050">
                <a:solidFill>
                  <a:srgbClr val="7030A0"/>
                </a:solidFill>
              </a:ln>
            </p:spPr>
            <p:txBody>
              <a:bodyPr/>
              <a:lstStyle/>
              <a:p>
                <a:r>
                  <a:rPr lang="zh-TW" altLang="en-US">
                    <a:noFill/>
                  </a:rPr>
                  <a:t> </a:t>
                </a:r>
              </a:p>
            </p:txBody>
          </p:sp>
        </mc:Fallback>
      </mc:AlternateContent>
      <p:pic>
        <p:nvPicPr>
          <p:cNvPr id="16" name="圖片 15">
            <a:extLst>
              <a:ext uri="{FF2B5EF4-FFF2-40B4-BE49-F238E27FC236}">
                <a16:creationId xmlns:a16="http://schemas.microsoft.com/office/drawing/2014/main" id="{EB761EDF-F4A5-4AA9-8FB0-893E06DF687F}"/>
              </a:ext>
            </a:extLst>
          </p:cNvPr>
          <p:cNvPicPr>
            <a:picLocks noChangeAspect="1"/>
          </p:cNvPicPr>
          <p:nvPr/>
        </p:nvPicPr>
        <p:blipFill>
          <a:blip r:embed="rId7"/>
          <a:stretch>
            <a:fillRect/>
          </a:stretch>
        </p:blipFill>
        <p:spPr>
          <a:xfrm>
            <a:off x="535629" y="5548580"/>
            <a:ext cx="7839075" cy="1228725"/>
          </a:xfrm>
          <a:prstGeom prst="rect">
            <a:avLst/>
          </a:prstGeom>
        </p:spPr>
      </p:pic>
      <p:sp>
        <p:nvSpPr>
          <p:cNvPr id="17" name="橢圓 16">
            <a:extLst>
              <a:ext uri="{FF2B5EF4-FFF2-40B4-BE49-F238E27FC236}">
                <a16:creationId xmlns:a16="http://schemas.microsoft.com/office/drawing/2014/main" id="{8CB56C1D-E7D8-48D7-87E2-B429EB0F2E08}"/>
              </a:ext>
            </a:extLst>
          </p:cNvPr>
          <p:cNvSpPr/>
          <p:nvPr/>
        </p:nvSpPr>
        <p:spPr>
          <a:xfrm>
            <a:off x="3842427" y="5549838"/>
            <a:ext cx="437744" cy="4612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044FBDA0-67C1-44D2-9752-AB254ADDD341}"/>
              </a:ext>
            </a:extLst>
          </p:cNvPr>
          <p:cNvSpPr txBox="1"/>
          <p:nvPr/>
        </p:nvSpPr>
        <p:spPr>
          <a:xfrm>
            <a:off x="3750316" y="4998601"/>
            <a:ext cx="3076575" cy="461665"/>
          </a:xfrm>
          <a:prstGeom prst="rect">
            <a:avLst/>
          </a:prstGeom>
          <a:noFill/>
          <a:ln w="19050">
            <a:solidFill>
              <a:srgbClr val="FF0000"/>
            </a:solidFill>
          </a:ln>
        </p:spPr>
        <p:txBody>
          <a:bodyPr wrap="square" rtlCol="0">
            <a:spAutoFit/>
          </a:bodyPr>
          <a:lstStyle/>
          <a:p>
            <a:r>
              <a:rPr lang="zh-TW" altLang="en-US" sz="2400" dirty="0"/>
              <a:t>挑選第幾個字的機率</a:t>
            </a:r>
          </a:p>
        </p:txBody>
      </p:sp>
      <p:cxnSp>
        <p:nvCxnSpPr>
          <p:cNvPr id="20" name="直線接點 19">
            <a:extLst>
              <a:ext uri="{FF2B5EF4-FFF2-40B4-BE49-F238E27FC236}">
                <a16:creationId xmlns:a16="http://schemas.microsoft.com/office/drawing/2014/main" id="{E8A693C8-C19D-4D23-A141-C75F2139D60E}"/>
              </a:ext>
            </a:extLst>
          </p:cNvPr>
          <p:cNvCxnSpPr>
            <a:cxnSpLocks/>
          </p:cNvCxnSpPr>
          <p:nvPr/>
        </p:nvCxnSpPr>
        <p:spPr>
          <a:xfrm>
            <a:off x="4474723" y="6011068"/>
            <a:ext cx="389998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C3917E0A-01CE-4881-8E25-A49E4D8D225D}"/>
              </a:ext>
            </a:extLst>
          </p:cNvPr>
          <p:cNvCxnSpPr>
            <a:cxnSpLocks/>
          </p:cNvCxnSpPr>
          <p:nvPr/>
        </p:nvCxnSpPr>
        <p:spPr>
          <a:xfrm flipV="1">
            <a:off x="2594042" y="6721475"/>
            <a:ext cx="5450732" cy="558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26C8043D-14CC-43B6-8288-D46D151583C5}"/>
                  </a:ext>
                </a:extLst>
              </p:cNvPr>
              <p:cNvSpPr txBox="1"/>
              <p:nvPr/>
            </p:nvSpPr>
            <p:spPr>
              <a:xfrm>
                <a:off x="8604927" y="5460266"/>
                <a:ext cx="3076575" cy="844847"/>
              </a:xfrm>
              <a:prstGeom prst="rect">
                <a:avLst/>
              </a:prstGeom>
              <a:noFill/>
              <a:ln w="19050">
                <a:solidFill>
                  <a:srgbClr val="00B050"/>
                </a:solidFill>
              </a:ln>
            </p:spPr>
            <p:txBody>
              <a:bodyPr wrap="square" rtlCol="0">
                <a:spAutoFit/>
              </a:bodyPr>
              <a:lstStyle/>
              <a:p>
                <a:r>
                  <a:rPr lang="zh-TW" altLang="en-US" sz="2400" dirty="0"/>
                  <a:t>在</a:t>
                </a:r>
                <a:r>
                  <a:rPr lang="en-US" altLang="zh-TW" sz="2400" dirty="0"/>
                  <a:t>[MASK]</a:t>
                </a:r>
                <a:r>
                  <a:rPr lang="zh-TW" altLang="en-US" sz="2400" dirty="0"/>
                  <a:t>生成</a:t>
                </a:r>
                <a14:m>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𝑦𝑖</m:t>
                        </m:r>
                        <m:r>
                          <a:rPr lang="en-US" altLang="zh-TW" sz="2400" i="1">
                            <a:latin typeface="Cambria Math" panose="02040503050406030204" pitchFamily="18" charset="0"/>
                          </a:rPr>
                          <m:t>+1</m:t>
                        </m:r>
                      </m:e>
                    </m:acc>
                  </m:oMath>
                </a14:m>
                <a:r>
                  <a:rPr lang="zh-TW" altLang="en-US" sz="2400" dirty="0"/>
                  <a:t>的機率</a:t>
                </a:r>
              </a:p>
            </p:txBody>
          </p:sp>
        </mc:Choice>
        <mc:Fallback xmlns="">
          <p:sp>
            <p:nvSpPr>
              <p:cNvPr id="24" name="文字方塊 23">
                <a:extLst>
                  <a:ext uri="{FF2B5EF4-FFF2-40B4-BE49-F238E27FC236}">
                    <a16:creationId xmlns:a16="http://schemas.microsoft.com/office/drawing/2014/main" id="{26C8043D-14CC-43B6-8288-D46D151583C5}"/>
                  </a:ext>
                </a:extLst>
              </p:cNvPr>
              <p:cNvSpPr txBox="1">
                <a:spLocks noRot="1" noChangeAspect="1" noMove="1" noResize="1" noEditPoints="1" noAdjustHandles="1" noChangeArrowheads="1" noChangeShapeType="1" noTextEdit="1"/>
              </p:cNvSpPr>
              <p:nvPr/>
            </p:nvSpPr>
            <p:spPr>
              <a:xfrm>
                <a:off x="8604927" y="5460266"/>
                <a:ext cx="3076575" cy="844847"/>
              </a:xfrm>
              <a:prstGeom prst="rect">
                <a:avLst/>
              </a:prstGeom>
              <a:blipFill>
                <a:blip r:embed="rId8"/>
                <a:stretch>
                  <a:fillRect l="-2959" t="-3546" r="-41026" b="-14184"/>
                </a:stretch>
              </a:blipFill>
              <a:ln w="19050">
                <a:solidFill>
                  <a:srgbClr val="00B050"/>
                </a:solidFill>
              </a:ln>
            </p:spPr>
            <p:txBody>
              <a:bodyPr/>
              <a:lstStyle/>
              <a:p>
                <a:r>
                  <a:rPr lang="zh-TW" altLang="en-US">
                    <a:noFill/>
                  </a:rPr>
                  <a:t> </a:t>
                </a:r>
              </a:p>
            </p:txBody>
          </p:sp>
        </mc:Fallback>
      </mc:AlternateContent>
    </p:spTree>
    <p:extLst>
      <p:ext uri="{BB962C8B-B14F-4D97-AF65-F5344CB8AC3E}">
        <p14:creationId xmlns:p14="http://schemas.microsoft.com/office/powerpoint/2010/main" val="272588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ECA0FBD-7595-410F-91E8-13BAF260DE98}"/>
              </a:ext>
            </a:extLst>
          </p:cNvPr>
          <p:cNvSpPr/>
          <p:nvPr/>
        </p:nvSpPr>
        <p:spPr>
          <a:xfrm>
            <a:off x="838199" y="936446"/>
            <a:ext cx="2950029"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F336CF65-92E5-4F13-9EE6-66F0052DCF1B}"/>
              </a:ext>
            </a:extLst>
          </p:cNvPr>
          <p:cNvSpPr>
            <a:spLocks noGrp="1"/>
          </p:cNvSpPr>
          <p:nvPr>
            <p:ph type="title"/>
          </p:nvPr>
        </p:nvSpPr>
        <p:spPr>
          <a:xfrm>
            <a:off x="838200" y="365125"/>
            <a:ext cx="10515600" cy="1325563"/>
          </a:xfrm>
        </p:spPr>
        <p:txBody>
          <a:bodyPr/>
          <a:lstStyle/>
          <a:p>
            <a:r>
              <a:rPr lang="en-US" altLang="zh-TW" b="1" dirty="0"/>
              <a:t>Introduction</a:t>
            </a:r>
            <a:endParaRPr lang="zh-TW" altLang="en-US" b="1" dirty="0"/>
          </a:p>
        </p:txBody>
      </p:sp>
      <p:sp>
        <p:nvSpPr>
          <p:cNvPr id="4" name="投影片編號版面配置區 3">
            <a:extLst>
              <a:ext uri="{FF2B5EF4-FFF2-40B4-BE49-F238E27FC236}">
                <a16:creationId xmlns:a16="http://schemas.microsoft.com/office/drawing/2014/main" id="{22ADFA60-0C7D-4A7D-A324-B49C63DB317E}"/>
              </a:ext>
            </a:extLst>
          </p:cNvPr>
          <p:cNvSpPr>
            <a:spLocks noGrp="1"/>
          </p:cNvSpPr>
          <p:nvPr>
            <p:ph type="sldNum" sz="quarter" idx="12"/>
          </p:nvPr>
        </p:nvSpPr>
        <p:spPr/>
        <p:txBody>
          <a:bodyPr/>
          <a:lstStyle/>
          <a:p>
            <a:fld id="{853BA995-B07D-4EC1-87D0-B88B50F11F0A}" type="slidenum">
              <a:rPr lang="zh-TW" altLang="en-US" smtClean="0"/>
              <a:t>3</a:t>
            </a:fld>
            <a:endParaRPr lang="zh-TW" altLang="en-US"/>
          </a:p>
        </p:txBody>
      </p:sp>
      <p:pic>
        <p:nvPicPr>
          <p:cNvPr id="6" name="內容版面配置區 5">
            <a:extLst>
              <a:ext uri="{FF2B5EF4-FFF2-40B4-BE49-F238E27FC236}">
                <a16:creationId xmlns:a16="http://schemas.microsoft.com/office/drawing/2014/main" id="{1A11417D-E3B7-44EF-9A2C-1E0908023E47}"/>
              </a:ext>
            </a:extLst>
          </p:cNvPr>
          <p:cNvPicPr>
            <a:picLocks noGrp="1" noChangeAspect="1"/>
          </p:cNvPicPr>
          <p:nvPr>
            <p:ph idx="1"/>
          </p:nvPr>
        </p:nvPicPr>
        <p:blipFill rotWithShape="1">
          <a:blip r:embed="rId3"/>
          <a:srcRect l="22730" t="39827"/>
          <a:stretch/>
        </p:blipFill>
        <p:spPr>
          <a:xfrm>
            <a:off x="1113538" y="2341802"/>
            <a:ext cx="1199675" cy="1490184"/>
          </a:xfrm>
          <a:prstGeom prst="rect">
            <a:avLst/>
          </a:prstGeom>
        </p:spPr>
      </p:pic>
      <p:pic>
        <p:nvPicPr>
          <p:cNvPr id="7" name="圖片 6">
            <a:extLst>
              <a:ext uri="{FF2B5EF4-FFF2-40B4-BE49-F238E27FC236}">
                <a16:creationId xmlns:a16="http://schemas.microsoft.com/office/drawing/2014/main" id="{84F2120A-CEE7-46EC-BCF2-F2CDA71030F5}"/>
              </a:ext>
            </a:extLst>
          </p:cNvPr>
          <p:cNvPicPr>
            <a:picLocks noChangeAspect="1"/>
          </p:cNvPicPr>
          <p:nvPr/>
        </p:nvPicPr>
        <p:blipFill rotWithShape="1">
          <a:blip r:embed="rId3"/>
          <a:srcRect l="22730" t="39827"/>
          <a:stretch/>
        </p:blipFill>
        <p:spPr>
          <a:xfrm>
            <a:off x="1259901" y="2533341"/>
            <a:ext cx="1199672" cy="1490178"/>
          </a:xfrm>
          <a:prstGeom prst="rect">
            <a:avLst/>
          </a:prstGeom>
        </p:spPr>
      </p:pic>
      <p:pic>
        <p:nvPicPr>
          <p:cNvPr id="8" name="圖片 7">
            <a:extLst>
              <a:ext uri="{FF2B5EF4-FFF2-40B4-BE49-F238E27FC236}">
                <a16:creationId xmlns:a16="http://schemas.microsoft.com/office/drawing/2014/main" id="{8725A342-C605-4A10-9BEA-083CE50DBDAF}"/>
              </a:ext>
            </a:extLst>
          </p:cNvPr>
          <p:cNvPicPr>
            <a:picLocks noChangeAspect="1"/>
          </p:cNvPicPr>
          <p:nvPr/>
        </p:nvPicPr>
        <p:blipFill rotWithShape="1">
          <a:blip r:embed="rId3"/>
          <a:srcRect l="22730" t="39827"/>
          <a:stretch/>
        </p:blipFill>
        <p:spPr>
          <a:xfrm>
            <a:off x="1406264" y="2724880"/>
            <a:ext cx="1199672" cy="1490178"/>
          </a:xfrm>
          <a:prstGeom prst="rect">
            <a:avLst/>
          </a:prstGeom>
        </p:spPr>
      </p:pic>
      <p:pic>
        <p:nvPicPr>
          <p:cNvPr id="10" name="圖形 9" descr="文件">
            <a:extLst>
              <a:ext uri="{FF2B5EF4-FFF2-40B4-BE49-F238E27FC236}">
                <a16:creationId xmlns:a16="http://schemas.microsoft.com/office/drawing/2014/main" id="{4B778B5D-4A7F-42CC-AC00-0F197E0C59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8434" y="2582312"/>
            <a:ext cx="1433208" cy="1433208"/>
          </a:xfrm>
          <a:prstGeom prst="rect">
            <a:avLst/>
          </a:prstGeom>
        </p:spPr>
      </p:pic>
      <p:sp>
        <p:nvSpPr>
          <p:cNvPr id="11" name="箭號: 向右 10">
            <a:extLst>
              <a:ext uri="{FF2B5EF4-FFF2-40B4-BE49-F238E27FC236}">
                <a16:creationId xmlns:a16="http://schemas.microsoft.com/office/drawing/2014/main" id="{B97CBC84-1526-418B-91B8-292531C7D82F}"/>
              </a:ext>
            </a:extLst>
          </p:cNvPr>
          <p:cNvSpPr/>
          <p:nvPr/>
        </p:nvSpPr>
        <p:spPr>
          <a:xfrm>
            <a:off x="3240719" y="3257947"/>
            <a:ext cx="1095017" cy="3421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BF7E4954-6370-4A2B-8E87-674778AAB261}"/>
              </a:ext>
            </a:extLst>
          </p:cNvPr>
          <p:cNvSpPr txBox="1"/>
          <p:nvPr/>
        </p:nvSpPr>
        <p:spPr>
          <a:xfrm>
            <a:off x="342670" y="4221490"/>
            <a:ext cx="3171217" cy="523220"/>
          </a:xfrm>
          <a:prstGeom prst="rect">
            <a:avLst/>
          </a:prstGeom>
          <a:noFill/>
        </p:spPr>
        <p:txBody>
          <a:bodyPr wrap="square" rtlCol="0">
            <a:spAutoFit/>
          </a:bodyPr>
          <a:lstStyle/>
          <a:p>
            <a:r>
              <a:rPr lang="en-US" altLang="zh-TW" sz="2800" b="1" dirty="0"/>
              <a:t>&lt; reviews , rating &gt;</a:t>
            </a:r>
            <a:endParaRPr lang="zh-TW" altLang="en-US" sz="2800" b="1" dirty="0"/>
          </a:p>
        </p:txBody>
      </p:sp>
      <p:sp>
        <p:nvSpPr>
          <p:cNvPr id="14" name="文字方塊 13">
            <a:extLst>
              <a:ext uri="{FF2B5EF4-FFF2-40B4-BE49-F238E27FC236}">
                <a16:creationId xmlns:a16="http://schemas.microsoft.com/office/drawing/2014/main" id="{D233FDF0-9338-41D2-8960-C54582855BFE}"/>
              </a:ext>
            </a:extLst>
          </p:cNvPr>
          <p:cNvSpPr txBox="1"/>
          <p:nvPr/>
        </p:nvSpPr>
        <p:spPr>
          <a:xfrm>
            <a:off x="4760067" y="4221490"/>
            <a:ext cx="1616699" cy="523220"/>
          </a:xfrm>
          <a:prstGeom prst="rect">
            <a:avLst/>
          </a:prstGeom>
          <a:noFill/>
        </p:spPr>
        <p:txBody>
          <a:bodyPr wrap="square" rtlCol="0">
            <a:spAutoFit/>
          </a:bodyPr>
          <a:lstStyle/>
          <a:p>
            <a:r>
              <a:rPr lang="en-US" altLang="zh-TW" sz="2800" b="1" dirty="0"/>
              <a:t>Summary </a:t>
            </a:r>
            <a:endParaRPr lang="zh-TW" altLang="en-US" sz="2800" b="1" dirty="0"/>
          </a:p>
        </p:txBody>
      </p:sp>
      <p:sp>
        <p:nvSpPr>
          <p:cNvPr id="15" name="文字方塊 14">
            <a:extLst>
              <a:ext uri="{FF2B5EF4-FFF2-40B4-BE49-F238E27FC236}">
                <a16:creationId xmlns:a16="http://schemas.microsoft.com/office/drawing/2014/main" id="{7D71426E-7E50-4A5F-BF46-4796D1352083}"/>
              </a:ext>
            </a:extLst>
          </p:cNvPr>
          <p:cNvSpPr txBox="1"/>
          <p:nvPr/>
        </p:nvSpPr>
        <p:spPr>
          <a:xfrm>
            <a:off x="2048818" y="5249250"/>
            <a:ext cx="8364689" cy="954107"/>
          </a:xfrm>
          <a:prstGeom prst="rect">
            <a:avLst/>
          </a:prstGeom>
          <a:noFill/>
        </p:spPr>
        <p:txBody>
          <a:bodyPr wrap="square" rtlCol="0">
            <a:spAutoFit/>
          </a:bodyPr>
          <a:lstStyle/>
          <a:p>
            <a:r>
              <a:rPr lang="zh-TW" altLang="en-US" sz="2800" dirty="0"/>
              <a:t>很難取得</a:t>
            </a:r>
            <a:r>
              <a:rPr lang="en-US" altLang="zh-TW" sz="2800" dirty="0"/>
              <a:t>&lt;Reviews , summary&gt;</a:t>
            </a:r>
            <a:r>
              <a:rPr lang="zh-TW" altLang="en-US" sz="2800" dirty="0"/>
              <a:t>的訓練資料，</a:t>
            </a:r>
            <a:endParaRPr lang="en-US" altLang="zh-TW" sz="2800" dirty="0"/>
          </a:p>
          <a:p>
            <a:r>
              <a:rPr lang="zh-TW" altLang="en-US" sz="2800" dirty="0"/>
              <a:t>以 </a:t>
            </a:r>
            <a:r>
              <a:rPr lang="en-US" altLang="zh-TW" sz="2800" b="1" dirty="0">
                <a:solidFill>
                  <a:srgbClr val="FF0000"/>
                </a:solidFill>
              </a:rPr>
              <a:t>Unsupervised</a:t>
            </a:r>
            <a:r>
              <a:rPr lang="en-US" altLang="zh-TW" sz="2800" b="1" dirty="0"/>
              <a:t> </a:t>
            </a:r>
            <a:r>
              <a:rPr lang="en-US" altLang="zh-TW" sz="2800" b="1" dirty="0">
                <a:solidFill>
                  <a:srgbClr val="FF0000"/>
                </a:solidFill>
              </a:rPr>
              <a:t>method</a:t>
            </a:r>
            <a:r>
              <a:rPr lang="zh-TW" altLang="en-US" sz="2800" b="1" dirty="0"/>
              <a:t> </a:t>
            </a:r>
            <a:r>
              <a:rPr lang="zh-TW" altLang="en-US" sz="2800" dirty="0"/>
              <a:t>解決此問題</a:t>
            </a:r>
            <a:endParaRPr lang="en-US" altLang="zh-TW" sz="2800" dirty="0"/>
          </a:p>
        </p:txBody>
      </p:sp>
      <p:grpSp>
        <p:nvGrpSpPr>
          <p:cNvPr id="23" name="群組 22">
            <a:extLst>
              <a:ext uri="{FF2B5EF4-FFF2-40B4-BE49-F238E27FC236}">
                <a16:creationId xmlns:a16="http://schemas.microsoft.com/office/drawing/2014/main" id="{D68A634A-69CC-4B9E-B7E6-B1AF4D4B42F3}"/>
              </a:ext>
            </a:extLst>
          </p:cNvPr>
          <p:cNvGrpSpPr/>
          <p:nvPr/>
        </p:nvGrpSpPr>
        <p:grpSpPr>
          <a:xfrm>
            <a:off x="7287390" y="891294"/>
            <a:ext cx="4610911" cy="3263662"/>
            <a:chOff x="7287390" y="891294"/>
            <a:chExt cx="4610911" cy="3263662"/>
          </a:xfrm>
        </p:grpSpPr>
        <p:pic>
          <p:nvPicPr>
            <p:cNvPr id="16" name="內容版面配置區 5">
              <a:extLst>
                <a:ext uri="{FF2B5EF4-FFF2-40B4-BE49-F238E27FC236}">
                  <a16:creationId xmlns:a16="http://schemas.microsoft.com/office/drawing/2014/main" id="{B701D391-9F8D-4283-8B7B-0B11564EA5C0}"/>
                </a:ext>
              </a:extLst>
            </p:cNvPr>
            <p:cNvPicPr>
              <a:picLocks noChangeAspect="1"/>
            </p:cNvPicPr>
            <p:nvPr/>
          </p:nvPicPr>
          <p:blipFill rotWithShape="1">
            <a:blip r:embed="rId3"/>
            <a:srcRect l="22730" t="39827"/>
            <a:stretch/>
          </p:blipFill>
          <p:spPr>
            <a:xfrm>
              <a:off x="7435391" y="891294"/>
              <a:ext cx="1199675" cy="1490184"/>
            </a:xfrm>
            <a:prstGeom prst="rect">
              <a:avLst/>
            </a:prstGeom>
          </p:spPr>
        </p:pic>
        <p:pic>
          <p:nvPicPr>
            <p:cNvPr id="17" name="圖片 16">
              <a:extLst>
                <a:ext uri="{FF2B5EF4-FFF2-40B4-BE49-F238E27FC236}">
                  <a16:creationId xmlns:a16="http://schemas.microsoft.com/office/drawing/2014/main" id="{CA5CF95F-62B7-4331-A2AD-C2C745BCD2C9}"/>
                </a:ext>
              </a:extLst>
            </p:cNvPr>
            <p:cNvPicPr>
              <a:picLocks noChangeAspect="1"/>
            </p:cNvPicPr>
            <p:nvPr/>
          </p:nvPicPr>
          <p:blipFill rotWithShape="1">
            <a:blip r:embed="rId3"/>
            <a:srcRect l="22730" t="39827"/>
            <a:stretch/>
          </p:blipFill>
          <p:spPr>
            <a:xfrm>
              <a:off x="7581754" y="1082833"/>
              <a:ext cx="1199672" cy="1490178"/>
            </a:xfrm>
            <a:prstGeom prst="rect">
              <a:avLst/>
            </a:prstGeom>
          </p:spPr>
        </p:pic>
        <p:pic>
          <p:nvPicPr>
            <p:cNvPr id="18" name="圖片 17">
              <a:extLst>
                <a:ext uri="{FF2B5EF4-FFF2-40B4-BE49-F238E27FC236}">
                  <a16:creationId xmlns:a16="http://schemas.microsoft.com/office/drawing/2014/main" id="{747EE63E-8AA6-43BD-A046-CEB271BADD40}"/>
                </a:ext>
              </a:extLst>
            </p:cNvPr>
            <p:cNvPicPr>
              <a:picLocks noChangeAspect="1"/>
            </p:cNvPicPr>
            <p:nvPr/>
          </p:nvPicPr>
          <p:blipFill rotWithShape="1">
            <a:blip r:embed="rId3"/>
            <a:srcRect l="22730" t="39827"/>
            <a:stretch/>
          </p:blipFill>
          <p:spPr>
            <a:xfrm>
              <a:off x="7728117" y="1274372"/>
              <a:ext cx="1199672" cy="1490178"/>
            </a:xfrm>
            <a:prstGeom prst="rect">
              <a:avLst/>
            </a:prstGeom>
          </p:spPr>
        </p:pic>
        <p:pic>
          <p:nvPicPr>
            <p:cNvPr id="19" name="圖片 18">
              <a:extLst>
                <a:ext uri="{FF2B5EF4-FFF2-40B4-BE49-F238E27FC236}">
                  <a16:creationId xmlns:a16="http://schemas.microsoft.com/office/drawing/2014/main" id="{B1E4845F-7C32-468B-A183-7906F16884A9}"/>
                </a:ext>
              </a:extLst>
            </p:cNvPr>
            <p:cNvPicPr>
              <a:picLocks noChangeAspect="1"/>
            </p:cNvPicPr>
            <p:nvPr/>
          </p:nvPicPr>
          <p:blipFill rotWithShape="1">
            <a:blip r:embed="rId3"/>
            <a:srcRect l="22730" t="39827"/>
            <a:stretch/>
          </p:blipFill>
          <p:spPr>
            <a:xfrm>
              <a:off x="10332263" y="1082833"/>
              <a:ext cx="1199672" cy="1490178"/>
            </a:xfrm>
            <a:prstGeom prst="rect">
              <a:avLst/>
            </a:prstGeom>
          </p:spPr>
        </p:pic>
        <p:cxnSp>
          <p:nvCxnSpPr>
            <p:cNvPr id="21" name="直線單箭頭接點 20">
              <a:extLst>
                <a:ext uri="{FF2B5EF4-FFF2-40B4-BE49-F238E27FC236}">
                  <a16:creationId xmlns:a16="http://schemas.microsoft.com/office/drawing/2014/main" id="{110B4EE9-8E77-4890-870A-B4825AD6A430}"/>
                </a:ext>
              </a:extLst>
            </p:cNvPr>
            <p:cNvCxnSpPr/>
            <p:nvPr/>
          </p:nvCxnSpPr>
          <p:spPr>
            <a:xfrm>
              <a:off x="9074152" y="1827922"/>
              <a:ext cx="103738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文字方塊 21">
              <a:extLst>
                <a:ext uri="{FF2B5EF4-FFF2-40B4-BE49-F238E27FC236}">
                  <a16:creationId xmlns:a16="http://schemas.microsoft.com/office/drawing/2014/main" id="{EB5B6DF1-769F-4BF3-ACED-8F96094C883F}"/>
                </a:ext>
              </a:extLst>
            </p:cNvPr>
            <p:cNvSpPr txBox="1"/>
            <p:nvPr/>
          </p:nvSpPr>
          <p:spPr>
            <a:xfrm>
              <a:off x="7287390" y="2800739"/>
              <a:ext cx="4610911" cy="1354217"/>
            </a:xfrm>
            <a:prstGeom prst="rect">
              <a:avLst/>
            </a:prstGeom>
            <a:noFill/>
          </p:spPr>
          <p:txBody>
            <a:bodyPr wrap="square" rtlCol="0">
              <a:spAutoFit/>
            </a:bodyPr>
            <a:lstStyle/>
            <a:p>
              <a:endParaRPr lang="en-US" altLang="zh-TW" sz="1000" dirty="0"/>
            </a:p>
            <a:p>
              <a:r>
                <a:rPr lang="zh-TW" altLang="en-US" sz="2400" dirty="0"/>
                <a:t>從評論集中挑選出其中一篇當作偽摘要，組成</a:t>
              </a:r>
              <a:r>
                <a:rPr lang="en-US" altLang="zh-TW" sz="2400" dirty="0"/>
                <a:t>&lt;Reviews , pseudo-summary&gt;</a:t>
              </a:r>
              <a:r>
                <a:rPr lang="zh-TW" altLang="en-US" sz="2400" dirty="0"/>
                <a:t>訓練資料</a:t>
              </a:r>
              <a:endParaRPr lang="en-US" altLang="zh-TW" sz="2400" dirty="0"/>
            </a:p>
          </p:txBody>
        </p:sp>
      </p:grpSp>
    </p:spTree>
    <p:extLst>
      <p:ext uri="{BB962C8B-B14F-4D97-AF65-F5344CB8AC3E}">
        <p14:creationId xmlns:p14="http://schemas.microsoft.com/office/powerpoint/2010/main" val="36611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7FB8509-B470-4780-8D1B-51CF92DDE76F}"/>
              </a:ext>
            </a:extLst>
          </p:cNvPr>
          <p:cNvSpPr/>
          <p:nvPr/>
        </p:nvSpPr>
        <p:spPr>
          <a:xfrm>
            <a:off x="838200" y="936446"/>
            <a:ext cx="2123662"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395AD034-903F-49D6-9B33-653EEFE10F15}"/>
              </a:ext>
            </a:extLst>
          </p:cNvPr>
          <p:cNvSpPr>
            <a:spLocks noGrp="1"/>
          </p:cNvSpPr>
          <p:nvPr>
            <p:ph type="title"/>
          </p:nvPr>
        </p:nvSpPr>
        <p:spPr/>
        <p:txBody>
          <a:bodyPr/>
          <a:lstStyle/>
          <a:p>
            <a:r>
              <a:rPr lang="en-US" altLang="zh-TW" b="1" dirty="0"/>
              <a:t>Problem </a:t>
            </a:r>
            <a:endParaRPr lang="zh-TW" altLang="en-US" b="1" dirty="0"/>
          </a:p>
        </p:txBody>
      </p:sp>
      <p:sp>
        <p:nvSpPr>
          <p:cNvPr id="3" name="內容版面配置區 2">
            <a:extLst>
              <a:ext uri="{FF2B5EF4-FFF2-40B4-BE49-F238E27FC236}">
                <a16:creationId xmlns:a16="http://schemas.microsoft.com/office/drawing/2014/main" id="{336F938D-52E7-4951-9D55-7D7A06C10750}"/>
              </a:ext>
            </a:extLst>
          </p:cNvPr>
          <p:cNvSpPr>
            <a:spLocks noGrp="1"/>
          </p:cNvSpPr>
          <p:nvPr>
            <p:ph idx="1"/>
          </p:nvPr>
        </p:nvSpPr>
        <p:spPr/>
        <p:txBody>
          <a:bodyPr>
            <a:normAutofit/>
          </a:bodyPr>
          <a:lstStyle/>
          <a:p>
            <a:r>
              <a:rPr lang="zh-TW" altLang="en-US" sz="3200" dirty="0"/>
              <a:t>目的：如何從評論中挑選出其中一篇評論作偽摘要？</a:t>
            </a:r>
            <a:endParaRPr lang="en-US" altLang="zh-TW" sz="3200" dirty="0"/>
          </a:p>
          <a:p>
            <a:endParaRPr lang="en-US" altLang="zh-TW" sz="3200" dirty="0"/>
          </a:p>
          <a:p>
            <a:r>
              <a:rPr lang="zh-TW" altLang="en-US" sz="3200" dirty="0"/>
              <a:t>這種作法有兩個問題</a:t>
            </a:r>
            <a:endParaRPr lang="en-US" altLang="zh-TW" sz="3200" dirty="0"/>
          </a:p>
          <a:p>
            <a:pPr lvl="1"/>
            <a:r>
              <a:rPr lang="zh-TW" altLang="en-US" sz="2800" dirty="0"/>
              <a:t>只關注在評論和偽摘要之間的語義相關性，忽略面向和情緒極向的一致性</a:t>
            </a:r>
            <a:endParaRPr lang="en-US" altLang="zh-TW" sz="2800" dirty="0"/>
          </a:p>
          <a:p>
            <a:pPr lvl="1"/>
            <a:r>
              <a:rPr lang="zh-TW" altLang="en-US" sz="2800" dirty="0"/>
              <a:t>專注特定面向，然而偽摘要需融合評論集中提到的各種面向</a:t>
            </a:r>
            <a:endParaRPr lang="en-US" altLang="zh-TW" sz="2800" dirty="0"/>
          </a:p>
          <a:p>
            <a:pPr marL="457200" lvl="1" indent="0">
              <a:buNone/>
            </a:pPr>
            <a:endParaRPr lang="en-US" altLang="zh-TW" sz="2800" dirty="0"/>
          </a:p>
        </p:txBody>
      </p:sp>
      <p:sp>
        <p:nvSpPr>
          <p:cNvPr id="4" name="投影片編號版面配置區 3">
            <a:extLst>
              <a:ext uri="{FF2B5EF4-FFF2-40B4-BE49-F238E27FC236}">
                <a16:creationId xmlns:a16="http://schemas.microsoft.com/office/drawing/2014/main" id="{1AE3E13B-CE1E-4439-993A-584129B25480}"/>
              </a:ext>
            </a:extLst>
          </p:cNvPr>
          <p:cNvSpPr>
            <a:spLocks noGrp="1"/>
          </p:cNvSpPr>
          <p:nvPr>
            <p:ph type="sldNum" sz="quarter" idx="12"/>
          </p:nvPr>
        </p:nvSpPr>
        <p:spPr/>
        <p:txBody>
          <a:bodyPr/>
          <a:lstStyle/>
          <a:p>
            <a:fld id="{853BA995-B07D-4EC1-87D0-B88B50F11F0A}" type="slidenum">
              <a:rPr lang="zh-TW" altLang="en-US" smtClean="0"/>
              <a:t>4</a:t>
            </a:fld>
            <a:endParaRPr lang="zh-TW" altLang="en-US"/>
          </a:p>
        </p:txBody>
      </p:sp>
    </p:spTree>
    <p:extLst>
      <p:ext uri="{BB962C8B-B14F-4D97-AF65-F5344CB8AC3E}">
        <p14:creationId xmlns:p14="http://schemas.microsoft.com/office/powerpoint/2010/main" val="391052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FDCEA9D7-1D91-40E4-AB8B-16B9F755EDE1}"/>
              </a:ext>
            </a:extLst>
          </p:cNvPr>
          <p:cNvSpPr/>
          <p:nvPr/>
        </p:nvSpPr>
        <p:spPr>
          <a:xfrm>
            <a:off x="838199" y="936446"/>
            <a:ext cx="2916677"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905A6009-9460-4002-97D6-8961675BB898}"/>
              </a:ext>
            </a:extLst>
          </p:cNvPr>
          <p:cNvSpPr>
            <a:spLocks noGrp="1"/>
          </p:cNvSpPr>
          <p:nvPr>
            <p:ph type="title"/>
          </p:nvPr>
        </p:nvSpPr>
        <p:spPr/>
        <p:txBody>
          <a:bodyPr/>
          <a:lstStyle/>
          <a:p>
            <a:r>
              <a:rPr lang="en-US" altLang="zh-TW" b="1" dirty="0"/>
              <a:t>Architecture</a:t>
            </a:r>
            <a:endParaRPr lang="zh-TW" altLang="en-US" b="1" dirty="0"/>
          </a:p>
        </p:txBody>
      </p:sp>
      <p:pic>
        <p:nvPicPr>
          <p:cNvPr id="4" name="內容版面配置區 3">
            <a:extLst>
              <a:ext uri="{FF2B5EF4-FFF2-40B4-BE49-F238E27FC236}">
                <a16:creationId xmlns:a16="http://schemas.microsoft.com/office/drawing/2014/main" id="{1235CBFD-CE9A-47F3-B675-57DE0D415F72}"/>
              </a:ext>
            </a:extLst>
          </p:cNvPr>
          <p:cNvPicPr>
            <a:picLocks noGrp="1" noChangeAspect="1"/>
          </p:cNvPicPr>
          <p:nvPr>
            <p:ph idx="1"/>
          </p:nvPr>
        </p:nvPicPr>
        <p:blipFill>
          <a:blip r:embed="rId2"/>
          <a:stretch>
            <a:fillRect/>
          </a:stretch>
        </p:blipFill>
        <p:spPr>
          <a:xfrm>
            <a:off x="292615" y="1790062"/>
            <a:ext cx="11606770" cy="3277875"/>
          </a:xfrm>
          <a:prstGeom prst="rect">
            <a:avLst/>
          </a:prstGeom>
        </p:spPr>
      </p:pic>
      <p:sp>
        <p:nvSpPr>
          <p:cNvPr id="5" name="矩形 4">
            <a:extLst>
              <a:ext uri="{FF2B5EF4-FFF2-40B4-BE49-F238E27FC236}">
                <a16:creationId xmlns:a16="http://schemas.microsoft.com/office/drawing/2014/main" id="{03815E2D-3DBE-42D3-A30E-E3A46E496A73}"/>
              </a:ext>
            </a:extLst>
          </p:cNvPr>
          <p:cNvSpPr/>
          <p:nvPr/>
        </p:nvSpPr>
        <p:spPr>
          <a:xfrm>
            <a:off x="292615" y="1707502"/>
            <a:ext cx="4064781" cy="353630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下 5">
            <a:extLst>
              <a:ext uri="{FF2B5EF4-FFF2-40B4-BE49-F238E27FC236}">
                <a16:creationId xmlns:a16="http://schemas.microsoft.com/office/drawing/2014/main" id="{ACCF18D1-74C7-4411-ADCD-D05FC0AA6CBC}"/>
              </a:ext>
            </a:extLst>
          </p:cNvPr>
          <p:cNvSpPr/>
          <p:nvPr/>
        </p:nvSpPr>
        <p:spPr>
          <a:xfrm>
            <a:off x="1940767" y="5343178"/>
            <a:ext cx="382555" cy="39188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a:extLst>
              <a:ext uri="{FF2B5EF4-FFF2-40B4-BE49-F238E27FC236}">
                <a16:creationId xmlns:a16="http://schemas.microsoft.com/office/drawing/2014/main" id="{161D7A0E-7A89-4781-89E0-83869A030197}"/>
              </a:ext>
            </a:extLst>
          </p:cNvPr>
          <p:cNvSpPr txBox="1"/>
          <p:nvPr/>
        </p:nvSpPr>
        <p:spPr>
          <a:xfrm>
            <a:off x="-61947" y="5834438"/>
            <a:ext cx="5081818" cy="461665"/>
          </a:xfrm>
          <a:prstGeom prst="rect">
            <a:avLst/>
          </a:prstGeom>
          <a:noFill/>
        </p:spPr>
        <p:txBody>
          <a:bodyPr wrap="square" rtlCol="0">
            <a:spAutoFit/>
          </a:bodyPr>
          <a:lstStyle/>
          <a:p>
            <a:r>
              <a:rPr lang="en-US" altLang="zh-TW" sz="2400" dirty="0"/>
              <a:t>&lt; reviews  , aspect vector , sentiment &gt;</a:t>
            </a:r>
            <a:endParaRPr lang="zh-TW" altLang="en-US" sz="2400" dirty="0"/>
          </a:p>
        </p:txBody>
      </p:sp>
      <p:sp>
        <p:nvSpPr>
          <p:cNvPr id="8" name="矩形 7">
            <a:extLst>
              <a:ext uri="{FF2B5EF4-FFF2-40B4-BE49-F238E27FC236}">
                <a16:creationId xmlns:a16="http://schemas.microsoft.com/office/drawing/2014/main" id="{F5F0E9E8-C657-4AC9-8E58-84145E05CA54}"/>
              </a:ext>
            </a:extLst>
          </p:cNvPr>
          <p:cNvSpPr/>
          <p:nvPr/>
        </p:nvSpPr>
        <p:spPr>
          <a:xfrm>
            <a:off x="1548883" y="5866838"/>
            <a:ext cx="1660849" cy="46166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166B63AF-F4B5-4860-8FF4-6CD65E1DAAB0}"/>
              </a:ext>
            </a:extLst>
          </p:cNvPr>
          <p:cNvSpPr txBox="1"/>
          <p:nvPr/>
        </p:nvSpPr>
        <p:spPr>
          <a:xfrm>
            <a:off x="1548882" y="6346249"/>
            <a:ext cx="1660849" cy="461665"/>
          </a:xfrm>
          <a:prstGeom prst="rect">
            <a:avLst/>
          </a:prstGeom>
          <a:noFill/>
        </p:spPr>
        <p:txBody>
          <a:bodyPr wrap="square" rtlCol="0">
            <a:spAutoFit/>
          </a:bodyPr>
          <a:lstStyle/>
          <a:p>
            <a:r>
              <a:rPr lang="en-US" altLang="zh-TW" sz="2400" dirty="0"/>
              <a:t>ABAE model</a:t>
            </a:r>
            <a:endParaRPr lang="zh-TW" altLang="en-US" sz="2400" dirty="0"/>
          </a:p>
        </p:txBody>
      </p:sp>
      <p:sp>
        <p:nvSpPr>
          <p:cNvPr id="10" name="文字方塊 9">
            <a:extLst>
              <a:ext uri="{FF2B5EF4-FFF2-40B4-BE49-F238E27FC236}">
                <a16:creationId xmlns:a16="http://schemas.microsoft.com/office/drawing/2014/main" id="{E1A140FF-B370-41F7-8275-B67B4896E42B}"/>
              </a:ext>
            </a:extLst>
          </p:cNvPr>
          <p:cNvSpPr txBox="1"/>
          <p:nvPr/>
        </p:nvSpPr>
        <p:spPr>
          <a:xfrm>
            <a:off x="3359022" y="6360903"/>
            <a:ext cx="1306285" cy="461665"/>
          </a:xfrm>
          <a:prstGeom prst="rect">
            <a:avLst/>
          </a:prstGeom>
          <a:noFill/>
        </p:spPr>
        <p:txBody>
          <a:bodyPr wrap="square" rtlCol="0">
            <a:spAutoFit/>
          </a:bodyPr>
          <a:lstStyle/>
          <a:p>
            <a:r>
              <a:rPr lang="en-US" altLang="zh-TW" sz="2400" dirty="0" err="1"/>
              <a:t>TextCNN</a:t>
            </a:r>
            <a:endParaRPr lang="zh-TW" altLang="en-US" sz="2400" dirty="0"/>
          </a:p>
        </p:txBody>
      </p:sp>
      <p:sp>
        <p:nvSpPr>
          <p:cNvPr id="11" name="矩形 10">
            <a:extLst>
              <a:ext uri="{FF2B5EF4-FFF2-40B4-BE49-F238E27FC236}">
                <a16:creationId xmlns:a16="http://schemas.microsoft.com/office/drawing/2014/main" id="{F9D69B25-C3B3-4B83-B412-8A15F027011C}"/>
              </a:ext>
            </a:extLst>
          </p:cNvPr>
          <p:cNvSpPr/>
          <p:nvPr/>
        </p:nvSpPr>
        <p:spPr>
          <a:xfrm>
            <a:off x="3387003" y="5866838"/>
            <a:ext cx="1203649" cy="46166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161F4E06-504E-4165-9CB3-1C4DC8CF31DE}"/>
              </a:ext>
            </a:extLst>
          </p:cNvPr>
          <p:cNvSpPr/>
          <p:nvPr/>
        </p:nvSpPr>
        <p:spPr>
          <a:xfrm>
            <a:off x="4273420" y="1726164"/>
            <a:ext cx="4064781" cy="353630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下 13">
            <a:extLst>
              <a:ext uri="{FF2B5EF4-FFF2-40B4-BE49-F238E27FC236}">
                <a16:creationId xmlns:a16="http://schemas.microsoft.com/office/drawing/2014/main" id="{E1B0FC2E-55F6-4572-BD5E-2E8D5FD3152C}"/>
              </a:ext>
            </a:extLst>
          </p:cNvPr>
          <p:cNvSpPr/>
          <p:nvPr/>
        </p:nvSpPr>
        <p:spPr>
          <a:xfrm>
            <a:off x="6305810" y="5343178"/>
            <a:ext cx="382555" cy="39188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文字方塊 14">
            <a:extLst>
              <a:ext uri="{FF2B5EF4-FFF2-40B4-BE49-F238E27FC236}">
                <a16:creationId xmlns:a16="http://schemas.microsoft.com/office/drawing/2014/main" id="{C9278196-E259-419B-BD81-B756E4DC5F58}"/>
              </a:ext>
            </a:extLst>
          </p:cNvPr>
          <p:cNvSpPr txBox="1"/>
          <p:nvPr/>
        </p:nvSpPr>
        <p:spPr>
          <a:xfrm>
            <a:off x="3470987" y="5859511"/>
            <a:ext cx="6139543" cy="461665"/>
          </a:xfrm>
          <a:prstGeom prst="rect">
            <a:avLst/>
          </a:prstGeom>
          <a:noFill/>
        </p:spPr>
        <p:txBody>
          <a:bodyPr wrap="square" rtlCol="0">
            <a:spAutoFit/>
          </a:bodyPr>
          <a:lstStyle/>
          <a:p>
            <a:r>
              <a:rPr lang="zh-TW" altLang="en-US" sz="2400" dirty="0"/>
              <a:t>產生</a:t>
            </a:r>
            <a:r>
              <a:rPr lang="en-US" altLang="zh-TW" sz="2400" dirty="0"/>
              <a:t>&lt; Reviews , pseudo-summary &gt;</a:t>
            </a:r>
            <a:r>
              <a:rPr lang="zh-TW" altLang="en-US" sz="2400" dirty="0"/>
              <a:t>的資料集</a:t>
            </a:r>
          </a:p>
        </p:txBody>
      </p:sp>
      <p:sp>
        <p:nvSpPr>
          <p:cNvPr id="16" name="箭號: 向下 15">
            <a:extLst>
              <a:ext uri="{FF2B5EF4-FFF2-40B4-BE49-F238E27FC236}">
                <a16:creationId xmlns:a16="http://schemas.microsoft.com/office/drawing/2014/main" id="{4E75BC7F-EA51-49CC-9C85-19F3A50A232F}"/>
              </a:ext>
            </a:extLst>
          </p:cNvPr>
          <p:cNvSpPr/>
          <p:nvPr/>
        </p:nvSpPr>
        <p:spPr>
          <a:xfrm>
            <a:off x="10134595" y="5343178"/>
            <a:ext cx="382555" cy="39188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文字方塊 16">
            <a:extLst>
              <a:ext uri="{FF2B5EF4-FFF2-40B4-BE49-F238E27FC236}">
                <a16:creationId xmlns:a16="http://schemas.microsoft.com/office/drawing/2014/main" id="{B0288511-6FC9-4372-8E01-1165C92E5705}"/>
              </a:ext>
            </a:extLst>
          </p:cNvPr>
          <p:cNvSpPr txBox="1"/>
          <p:nvPr/>
        </p:nvSpPr>
        <p:spPr>
          <a:xfrm>
            <a:off x="9215531" y="5866838"/>
            <a:ext cx="2220685" cy="461665"/>
          </a:xfrm>
          <a:prstGeom prst="rect">
            <a:avLst/>
          </a:prstGeom>
          <a:noFill/>
        </p:spPr>
        <p:txBody>
          <a:bodyPr wrap="square" rtlCol="0">
            <a:spAutoFit/>
          </a:bodyPr>
          <a:lstStyle/>
          <a:p>
            <a:r>
              <a:rPr lang="zh-TW" altLang="en-US" sz="2400" dirty="0"/>
              <a:t>生成摘要結果</a:t>
            </a:r>
          </a:p>
        </p:txBody>
      </p:sp>
      <p:sp>
        <p:nvSpPr>
          <p:cNvPr id="3" name="投影片編號版面配置區 2">
            <a:extLst>
              <a:ext uri="{FF2B5EF4-FFF2-40B4-BE49-F238E27FC236}">
                <a16:creationId xmlns:a16="http://schemas.microsoft.com/office/drawing/2014/main" id="{E6D8E549-C3C3-4FBA-9D6F-83028B7D10EF}"/>
              </a:ext>
            </a:extLst>
          </p:cNvPr>
          <p:cNvSpPr>
            <a:spLocks noGrp="1"/>
          </p:cNvSpPr>
          <p:nvPr>
            <p:ph type="sldNum" sz="quarter" idx="12"/>
          </p:nvPr>
        </p:nvSpPr>
        <p:spPr/>
        <p:txBody>
          <a:bodyPr/>
          <a:lstStyle/>
          <a:p>
            <a:fld id="{853BA995-B07D-4EC1-87D0-B88B50F11F0A}" type="slidenum">
              <a:rPr lang="zh-TW" altLang="en-US" smtClean="0"/>
              <a:t>5</a:t>
            </a:fld>
            <a:endParaRPr lang="zh-TW" altLang="en-US"/>
          </a:p>
        </p:txBody>
      </p:sp>
    </p:spTree>
    <p:extLst>
      <p:ext uri="{BB962C8B-B14F-4D97-AF65-F5344CB8AC3E}">
        <p14:creationId xmlns:p14="http://schemas.microsoft.com/office/powerpoint/2010/main" val="36174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500"/>
                            </p:stCondLst>
                            <p:childTnLst>
                              <p:par>
                                <p:cTn id="49" presetID="63" presetClass="path" presetSubtype="0" accel="50000" decel="50000" fill="hold" grpId="1" nodeType="afterEffect">
                                  <p:stCondLst>
                                    <p:cond delay="0"/>
                                  </p:stCondLst>
                                  <p:childTnLst>
                                    <p:animMotion origin="layout" path="M 5E-6 -2.96296E-6 L 0.3267 0.00348 " pathEditMode="relative" rAng="0" ptsTypes="AA">
                                      <p:cBhvr>
                                        <p:cTn id="50" dur="1000" fill="hold"/>
                                        <p:tgtEl>
                                          <p:spTgt spid="5"/>
                                        </p:tgtEl>
                                        <p:attrNameLst>
                                          <p:attrName>ppt_x</p:attrName>
                                          <p:attrName>ppt_y</p:attrName>
                                        </p:attrNameLst>
                                      </p:cBhvr>
                                      <p:rCtr x="16328" y="162"/>
                                    </p:animMotion>
                                  </p:childTnLst>
                                </p:cTn>
                              </p:par>
                            </p:childTnLst>
                          </p:cTn>
                        </p:par>
                        <p:par>
                          <p:cTn id="51" fill="hold">
                            <p:stCondLst>
                              <p:cond delay="1500"/>
                            </p:stCondLst>
                            <p:childTnLst>
                              <p:par>
                                <p:cTn id="52" presetID="1"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1" presetClass="exit" presetSubtype="0" fill="hold" grpId="2" nodeType="withEffect">
                                  <p:stCondLst>
                                    <p:cond delay="0"/>
                                  </p:stCondLst>
                                  <p:childTnLst>
                                    <p:set>
                                      <p:cBhvr>
                                        <p:cTn id="55" dur="1" fill="hold">
                                          <p:stCondLst>
                                            <p:cond delay="0"/>
                                          </p:stCondLst>
                                        </p:cTn>
                                        <p:tgtEl>
                                          <p:spTgt spid="5"/>
                                        </p:tgtEl>
                                        <p:attrNameLst>
                                          <p:attrName>style.visibility</p:attrName>
                                        </p:attrNameLst>
                                      </p:cBhvr>
                                      <p:to>
                                        <p:strVal val="hidden"/>
                                      </p:to>
                                    </p:se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par>
                          <p:cTn id="71" fill="hold">
                            <p:stCondLst>
                              <p:cond delay="500"/>
                            </p:stCondLst>
                            <p:childTnLst>
                              <p:par>
                                <p:cTn id="72" presetID="63" presetClass="path" presetSubtype="0" accel="50000" decel="50000" fill="hold" grpId="1" nodeType="afterEffect">
                                  <p:stCondLst>
                                    <p:cond delay="0"/>
                                  </p:stCondLst>
                                  <p:childTnLst>
                                    <p:animMotion origin="layout" path="M 2.5E-6 -7.40741E-7 L 0.31237 0.00208 " pathEditMode="relative" rAng="0" ptsTypes="AA">
                                      <p:cBhvr>
                                        <p:cTn id="73" dur="1000" fill="hold"/>
                                        <p:tgtEl>
                                          <p:spTgt spid="12"/>
                                        </p:tgtEl>
                                        <p:attrNameLst>
                                          <p:attrName>ppt_x</p:attrName>
                                          <p:attrName>ppt_y</p:attrName>
                                        </p:attrNameLst>
                                      </p:cBhvr>
                                      <p:rCtr x="15612" y="93"/>
                                    </p:animMotion>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7" grpId="0"/>
      <p:bldP spid="7" grpId="1"/>
      <p:bldP spid="8" grpId="0" animBg="1"/>
      <p:bldP spid="8" grpId="1" animBg="1"/>
      <p:bldP spid="9" grpId="0"/>
      <p:bldP spid="9" grpId="1"/>
      <p:bldP spid="10" grpId="0"/>
      <p:bldP spid="10" grpId="1"/>
      <p:bldP spid="11" grpId="0" animBg="1"/>
      <p:bldP spid="11" grpId="1" animBg="1"/>
      <p:bldP spid="12" grpId="0" animBg="1"/>
      <p:bldP spid="12" grpId="1" animBg="1"/>
      <p:bldP spid="14" grpId="0" animBg="1"/>
      <p:bldP spid="14" grpId="1" animBg="1"/>
      <p:bldP spid="15" grpId="0"/>
      <p:bldP spid="15" grpId="1"/>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86392FDB-BE03-4480-9321-7D6EA88BA52F}"/>
              </a:ext>
            </a:extLst>
          </p:cNvPr>
          <p:cNvSpPr/>
          <p:nvPr/>
        </p:nvSpPr>
        <p:spPr>
          <a:xfrm>
            <a:off x="838200" y="936446"/>
            <a:ext cx="10515600"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B2CFA74-8663-4D44-A2EE-14D453B77D32}"/>
              </a:ext>
            </a:extLst>
          </p:cNvPr>
          <p:cNvSpPr>
            <a:spLocks noGrp="1"/>
          </p:cNvSpPr>
          <p:nvPr>
            <p:ph type="title"/>
          </p:nvPr>
        </p:nvSpPr>
        <p:spPr/>
        <p:txBody>
          <a:bodyPr/>
          <a:lstStyle/>
          <a:p>
            <a:r>
              <a:rPr lang="en-US" altLang="zh-TW" b="1" dirty="0">
                <a:solidFill>
                  <a:srgbClr val="FF0000"/>
                </a:solidFill>
              </a:rPr>
              <a:t>Aspect</a:t>
            </a:r>
            <a:r>
              <a:rPr lang="en-US" altLang="zh-TW" b="1" dirty="0"/>
              <a:t> and Sentiment Mining</a:t>
            </a:r>
            <a:r>
              <a:rPr lang="zh-TW" altLang="en-US" b="1" dirty="0"/>
              <a:t> </a:t>
            </a:r>
            <a:r>
              <a:rPr lang="en-US" altLang="zh-TW" b="1" dirty="0"/>
              <a:t>–</a:t>
            </a:r>
            <a:r>
              <a:rPr lang="zh-TW" altLang="en-US" b="1" dirty="0"/>
              <a:t> </a:t>
            </a:r>
            <a:r>
              <a:rPr lang="en-US" altLang="zh-TW" b="1" dirty="0"/>
              <a:t>ABAE</a:t>
            </a:r>
            <a:r>
              <a:rPr lang="zh-TW" altLang="en-US" b="1" dirty="0"/>
              <a:t> </a:t>
            </a:r>
            <a:r>
              <a:rPr lang="en-US" altLang="zh-TW" b="1" dirty="0"/>
              <a:t>model</a:t>
            </a:r>
            <a:endParaRPr lang="zh-TW" altLang="en-US" b="1" dirty="0"/>
          </a:p>
        </p:txBody>
      </p:sp>
      <p:pic>
        <p:nvPicPr>
          <p:cNvPr id="4" name="內容版面配置區 3">
            <a:extLst>
              <a:ext uri="{FF2B5EF4-FFF2-40B4-BE49-F238E27FC236}">
                <a16:creationId xmlns:a16="http://schemas.microsoft.com/office/drawing/2014/main" id="{A0ADA0F8-D145-4902-948D-E76DB8A42080}"/>
              </a:ext>
            </a:extLst>
          </p:cNvPr>
          <p:cNvPicPr>
            <a:picLocks noGrp="1" noChangeAspect="1"/>
          </p:cNvPicPr>
          <p:nvPr>
            <p:ph idx="1"/>
          </p:nvPr>
        </p:nvPicPr>
        <p:blipFill>
          <a:blip r:embed="rId3"/>
          <a:stretch>
            <a:fillRect/>
          </a:stretch>
        </p:blipFill>
        <p:spPr>
          <a:xfrm>
            <a:off x="355568" y="1899250"/>
            <a:ext cx="6243313" cy="4007336"/>
          </a:xfrm>
          <a:prstGeom prst="rect">
            <a:avLst/>
          </a:prstGeom>
        </p:spPr>
      </p:pic>
      <p:pic>
        <p:nvPicPr>
          <p:cNvPr id="5" name="內容版面配置區 3">
            <a:extLst>
              <a:ext uri="{FF2B5EF4-FFF2-40B4-BE49-F238E27FC236}">
                <a16:creationId xmlns:a16="http://schemas.microsoft.com/office/drawing/2014/main" id="{26880464-A4AD-4443-9DF9-18B3064D97F9}"/>
              </a:ext>
            </a:extLst>
          </p:cNvPr>
          <p:cNvPicPr>
            <a:picLocks noChangeAspect="1"/>
          </p:cNvPicPr>
          <p:nvPr/>
        </p:nvPicPr>
        <p:blipFill>
          <a:blip r:embed="rId4"/>
          <a:stretch>
            <a:fillRect/>
          </a:stretch>
        </p:blipFill>
        <p:spPr>
          <a:xfrm>
            <a:off x="168205" y="1892388"/>
            <a:ext cx="11606770" cy="3277875"/>
          </a:xfrm>
          <a:prstGeom prst="rect">
            <a:avLst/>
          </a:prstGeom>
        </p:spPr>
      </p:pic>
      <p:sp>
        <p:nvSpPr>
          <p:cNvPr id="6" name="矩形 5">
            <a:extLst>
              <a:ext uri="{FF2B5EF4-FFF2-40B4-BE49-F238E27FC236}">
                <a16:creationId xmlns:a16="http://schemas.microsoft.com/office/drawing/2014/main" id="{5BB91106-BFC3-4A06-83DB-B57DD3078309}"/>
              </a:ext>
            </a:extLst>
          </p:cNvPr>
          <p:cNvSpPr/>
          <p:nvPr/>
        </p:nvSpPr>
        <p:spPr>
          <a:xfrm>
            <a:off x="4232986" y="1793014"/>
            <a:ext cx="7623110" cy="3553116"/>
          </a:xfrm>
          <a:prstGeom prst="rect">
            <a:avLst/>
          </a:prstGeom>
          <a:solidFill>
            <a:srgbClr val="FFFFFF">
              <a:alpha val="72157"/>
            </a:srgbClr>
          </a:solidFill>
          <a:ln>
            <a:solidFill>
              <a:schemeClr val="bg1">
                <a:alpha val="6588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DFB73DB0-90A7-4E18-8D8E-87B1F0BA6708}"/>
              </a:ext>
            </a:extLst>
          </p:cNvPr>
          <p:cNvPicPr>
            <a:picLocks noChangeAspect="1"/>
          </p:cNvPicPr>
          <p:nvPr/>
        </p:nvPicPr>
        <p:blipFill>
          <a:blip r:embed="rId5"/>
          <a:stretch>
            <a:fillRect/>
          </a:stretch>
        </p:blipFill>
        <p:spPr>
          <a:xfrm>
            <a:off x="6898855" y="3033067"/>
            <a:ext cx="4876120" cy="2338896"/>
          </a:xfrm>
          <a:prstGeom prst="rect">
            <a:avLst/>
          </a:prstGeom>
        </p:spPr>
      </p:pic>
      <p:sp>
        <p:nvSpPr>
          <p:cNvPr id="9" name="文字方塊 8">
            <a:extLst>
              <a:ext uri="{FF2B5EF4-FFF2-40B4-BE49-F238E27FC236}">
                <a16:creationId xmlns:a16="http://schemas.microsoft.com/office/drawing/2014/main" id="{29FE1F40-1927-4568-AA25-7E6CD0D9CB86}"/>
              </a:ext>
            </a:extLst>
          </p:cNvPr>
          <p:cNvSpPr txBox="1"/>
          <p:nvPr/>
        </p:nvSpPr>
        <p:spPr>
          <a:xfrm>
            <a:off x="1110346" y="6008913"/>
            <a:ext cx="1129004" cy="461665"/>
          </a:xfrm>
          <a:prstGeom prst="rect">
            <a:avLst/>
          </a:prstGeom>
          <a:noFill/>
        </p:spPr>
        <p:txBody>
          <a:bodyPr wrap="square" rtlCol="0">
            <a:spAutoFit/>
          </a:bodyPr>
          <a:lstStyle/>
          <a:p>
            <a:r>
              <a:rPr lang="en-US" altLang="zh-TW" sz="2400" dirty="0"/>
              <a:t>this</a:t>
            </a:r>
            <a:endParaRPr lang="zh-TW" altLang="en-US" sz="2400" dirty="0"/>
          </a:p>
        </p:txBody>
      </p:sp>
      <p:sp>
        <p:nvSpPr>
          <p:cNvPr id="10" name="文字方塊 9">
            <a:extLst>
              <a:ext uri="{FF2B5EF4-FFF2-40B4-BE49-F238E27FC236}">
                <a16:creationId xmlns:a16="http://schemas.microsoft.com/office/drawing/2014/main" id="{CC34C43F-0358-426B-AD65-5FE90A87B8F5}"/>
              </a:ext>
            </a:extLst>
          </p:cNvPr>
          <p:cNvSpPr txBox="1"/>
          <p:nvPr/>
        </p:nvSpPr>
        <p:spPr>
          <a:xfrm>
            <a:off x="3321702" y="6008913"/>
            <a:ext cx="438539" cy="461665"/>
          </a:xfrm>
          <a:prstGeom prst="rect">
            <a:avLst/>
          </a:prstGeom>
          <a:noFill/>
        </p:spPr>
        <p:txBody>
          <a:bodyPr wrap="square" rtlCol="0">
            <a:spAutoFit/>
          </a:bodyPr>
          <a:lstStyle/>
          <a:p>
            <a:r>
              <a:rPr lang="en-US" altLang="zh-TW" sz="2400" dirty="0"/>
              <a:t>is</a:t>
            </a:r>
            <a:endParaRPr lang="zh-TW" altLang="en-US" sz="2400" dirty="0"/>
          </a:p>
        </p:txBody>
      </p:sp>
      <p:sp>
        <p:nvSpPr>
          <p:cNvPr id="11" name="文字方塊 10">
            <a:extLst>
              <a:ext uri="{FF2B5EF4-FFF2-40B4-BE49-F238E27FC236}">
                <a16:creationId xmlns:a16="http://schemas.microsoft.com/office/drawing/2014/main" id="{DA5618CE-4DA8-422E-8FE8-6019701E3DA7}"/>
              </a:ext>
            </a:extLst>
          </p:cNvPr>
          <p:cNvSpPr txBox="1"/>
          <p:nvPr/>
        </p:nvSpPr>
        <p:spPr>
          <a:xfrm>
            <a:off x="5261311" y="6008912"/>
            <a:ext cx="710279" cy="461665"/>
          </a:xfrm>
          <a:prstGeom prst="rect">
            <a:avLst/>
          </a:prstGeom>
          <a:noFill/>
        </p:spPr>
        <p:txBody>
          <a:bodyPr wrap="square" rtlCol="0">
            <a:spAutoFit/>
          </a:bodyPr>
          <a:lstStyle/>
          <a:p>
            <a:r>
              <a:rPr lang="en-US" altLang="zh-TW" sz="2400" dirty="0"/>
              <a:t>dog</a:t>
            </a:r>
            <a:endParaRPr lang="zh-TW" altLang="en-US" sz="2400" dirty="0"/>
          </a:p>
        </p:txBody>
      </p:sp>
      <p:sp>
        <p:nvSpPr>
          <p:cNvPr id="3" name="投影片編號版面配置區 2">
            <a:extLst>
              <a:ext uri="{FF2B5EF4-FFF2-40B4-BE49-F238E27FC236}">
                <a16:creationId xmlns:a16="http://schemas.microsoft.com/office/drawing/2014/main" id="{4EB75FDB-143F-479E-A9D5-DF44150E8435}"/>
              </a:ext>
            </a:extLst>
          </p:cNvPr>
          <p:cNvSpPr>
            <a:spLocks noGrp="1"/>
          </p:cNvSpPr>
          <p:nvPr>
            <p:ph type="sldNum" sz="quarter" idx="12"/>
          </p:nvPr>
        </p:nvSpPr>
        <p:spPr/>
        <p:txBody>
          <a:bodyPr/>
          <a:lstStyle/>
          <a:p>
            <a:fld id="{853BA995-B07D-4EC1-87D0-B88B50F11F0A}" type="slidenum">
              <a:rPr lang="zh-TW" altLang="en-US" smtClean="0"/>
              <a:t>6</a:t>
            </a:fld>
            <a:endParaRPr lang="zh-TW" altLang="en-US"/>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6A46CDBD-2043-4BB6-B2A4-B5D79EF11B59}"/>
                  </a:ext>
                </a:extLst>
              </p:cNvPr>
              <p:cNvSpPr txBox="1"/>
              <p:nvPr/>
            </p:nvSpPr>
            <p:spPr>
              <a:xfrm>
                <a:off x="1546454" y="6308078"/>
                <a:ext cx="5483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3" name="文字方塊 12">
                <a:extLst>
                  <a:ext uri="{FF2B5EF4-FFF2-40B4-BE49-F238E27FC236}">
                    <a16:creationId xmlns:a16="http://schemas.microsoft.com/office/drawing/2014/main" id="{6A46CDBD-2043-4BB6-B2A4-B5D79EF11B59}"/>
                  </a:ext>
                </a:extLst>
              </p:cNvPr>
              <p:cNvSpPr txBox="1">
                <a:spLocks noRot="1" noChangeAspect="1" noMove="1" noResize="1" noEditPoints="1" noAdjustHandles="1" noChangeArrowheads="1" noChangeShapeType="1" noTextEdit="1"/>
              </p:cNvSpPr>
              <p:nvPr/>
            </p:nvSpPr>
            <p:spPr>
              <a:xfrm>
                <a:off x="1546454" y="6308078"/>
                <a:ext cx="548355" cy="461665"/>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734FA0E9-C4C5-454C-A72D-54D43E8BB2AB}"/>
                  </a:ext>
                </a:extLst>
              </p:cNvPr>
              <p:cNvSpPr txBox="1"/>
              <p:nvPr/>
            </p:nvSpPr>
            <p:spPr>
              <a:xfrm>
                <a:off x="3595879" y="6308079"/>
                <a:ext cx="5554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4" name="文字方塊 13">
                <a:extLst>
                  <a:ext uri="{FF2B5EF4-FFF2-40B4-BE49-F238E27FC236}">
                    <a16:creationId xmlns:a16="http://schemas.microsoft.com/office/drawing/2014/main" id="{734FA0E9-C4C5-454C-A72D-54D43E8BB2AB}"/>
                  </a:ext>
                </a:extLst>
              </p:cNvPr>
              <p:cNvSpPr txBox="1">
                <a:spLocks noRot="1" noChangeAspect="1" noMove="1" noResize="1" noEditPoints="1" noAdjustHandles="1" noChangeArrowheads="1" noChangeShapeType="1" noTextEdit="1"/>
              </p:cNvSpPr>
              <p:nvPr/>
            </p:nvSpPr>
            <p:spPr>
              <a:xfrm>
                <a:off x="3595879" y="6308079"/>
                <a:ext cx="555472" cy="461665"/>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9107F7C3-C30B-4C92-8ECA-AE4E06C702DA}"/>
                  </a:ext>
                </a:extLst>
              </p:cNvPr>
              <p:cNvSpPr txBox="1"/>
              <p:nvPr/>
            </p:nvSpPr>
            <p:spPr>
              <a:xfrm>
                <a:off x="5887247" y="6338534"/>
                <a:ext cx="5554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15" name="文字方塊 14">
                <a:extLst>
                  <a:ext uri="{FF2B5EF4-FFF2-40B4-BE49-F238E27FC236}">
                    <a16:creationId xmlns:a16="http://schemas.microsoft.com/office/drawing/2014/main" id="{9107F7C3-C30B-4C92-8ECA-AE4E06C702DA}"/>
                  </a:ext>
                </a:extLst>
              </p:cNvPr>
              <p:cNvSpPr txBox="1">
                <a:spLocks noRot="1" noChangeAspect="1" noMove="1" noResize="1" noEditPoints="1" noAdjustHandles="1" noChangeArrowheads="1" noChangeShapeType="1" noTextEdit="1"/>
              </p:cNvSpPr>
              <p:nvPr/>
            </p:nvSpPr>
            <p:spPr>
              <a:xfrm>
                <a:off x="5887247" y="6338534"/>
                <a:ext cx="555472" cy="461665"/>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B222084D-A0DA-4C5B-8AAC-57473569B085}"/>
                  </a:ext>
                </a:extLst>
              </p:cNvPr>
              <p:cNvSpPr txBox="1"/>
              <p:nvPr/>
            </p:nvSpPr>
            <p:spPr>
              <a:xfrm>
                <a:off x="7430293" y="5673296"/>
                <a:ext cx="3813243" cy="831446"/>
              </a:xfrm>
              <a:prstGeom prst="rect">
                <a:avLst/>
              </a:prstGeom>
              <a:noFill/>
            </p:spPr>
            <p:txBody>
              <a:bodyPr wrap="square" rtlCol="0">
                <a:spAutoFit/>
              </a:bodyPr>
              <a:lstStyle/>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b="0" i="1" smtClean="0">
                            <a:latin typeface="Cambria Math" panose="02040503050406030204" pitchFamily="18" charset="0"/>
                          </a:rPr>
                          <m:t>𝑠</m:t>
                        </m:r>
                      </m:sub>
                    </m:sSub>
                  </m:oMath>
                </a14:m>
                <a:r>
                  <a:rPr lang="zh-TW" altLang="en-US" sz="2400" dirty="0"/>
                  <a:t>平均評論表示法</a:t>
                </a:r>
                <a:endParaRPr lang="en-US" altLang="zh-TW" sz="2400" dirty="0"/>
              </a:p>
              <a:p>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𝑑</m:t>
                        </m:r>
                      </m:e>
                      <m:sub>
                        <m:r>
                          <a:rPr lang="en-US" altLang="zh-TW" sz="2400" b="0" i="1" smtClean="0">
                            <a:latin typeface="Cambria Math" panose="02040503050406030204" pitchFamily="18" charset="0"/>
                          </a:rPr>
                          <m:t>𝑖</m:t>
                        </m:r>
                      </m:sub>
                    </m:sSub>
                    <m:r>
                      <a:rPr lang="zh-TW" altLang="en-US" sz="2400" i="1" smtClean="0">
                        <a:latin typeface="Cambria Math" panose="02040503050406030204" pitchFamily="18" charset="0"/>
                      </a:rPr>
                      <m:t>每個字對</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𝑠</m:t>
                        </m:r>
                      </m:sub>
                    </m:sSub>
                  </m:oMath>
                </a14:m>
                <a:r>
                  <a:rPr lang="zh-TW" altLang="en-US" sz="2400" dirty="0"/>
                  <a:t>的重要性</a:t>
                </a:r>
              </a:p>
            </p:txBody>
          </p:sp>
        </mc:Choice>
        <mc:Fallback xmlns="">
          <p:sp>
            <p:nvSpPr>
              <p:cNvPr id="16" name="文字方塊 15">
                <a:extLst>
                  <a:ext uri="{FF2B5EF4-FFF2-40B4-BE49-F238E27FC236}">
                    <a16:creationId xmlns:a16="http://schemas.microsoft.com/office/drawing/2014/main" id="{B222084D-A0DA-4C5B-8AAC-57473569B085}"/>
                  </a:ext>
                </a:extLst>
              </p:cNvPr>
              <p:cNvSpPr txBox="1">
                <a:spLocks noRot="1" noChangeAspect="1" noMove="1" noResize="1" noEditPoints="1" noAdjustHandles="1" noChangeArrowheads="1" noChangeShapeType="1" noTextEdit="1"/>
              </p:cNvSpPr>
              <p:nvPr/>
            </p:nvSpPr>
            <p:spPr>
              <a:xfrm>
                <a:off x="7430293" y="5673296"/>
                <a:ext cx="3813243" cy="831446"/>
              </a:xfrm>
              <a:prstGeom prst="rect">
                <a:avLst/>
              </a:prstGeom>
              <a:blipFill>
                <a:blip r:embed="rId9"/>
                <a:stretch>
                  <a:fillRect l="-480" t="-6618" b="-16176"/>
                </a:stretch>
              </a:blipFill>
            </p:spPr>
            <p:txBody>
              <a:bodyPr/>
              <a:lstStyle/>
              <a:p>
                <a:r>
                  <a:rPr lang="zh-TW" altLang="en-US">
                    <a:noFill/>
                  </a:rPr>
                  <a:t> </a:t>
                </a:r>
              </a:p>
            </p:txBody>
          </p:sp>
        </mc:Fallback>
      </mc:AlternateContent>
      <p:pic>
        <p:nvPicPr>
          <p:cNvPr id="17" name="圖片 16">
            <a:extLst>
              <a:ext uri="{FF2B5EF4-FFF2-40B4-BE49-F238E27FC236}">
                <a16:creationId xmlns:a16="http://schemas.microsoft.com/office/drawing/2014/main" id="{1101EF16-083F-4A79-9D71-F806CD9BCE31}"/>
              </a:ext>
            </a:extLst>
          </p:cNvPr>
          <p:cNvPicPr>
            <a:picLocks noChangeAspect="1"/>
          </p:cNvPicPr>
          <p:nvPr/>
        </p:nvPicPr>
        <p:blipFill>
          <a:blip r:embed="rId10"/>
          <a:stretch>
            <a:fillRect/>
          </a:stretch>
        </p:blipFill>
        <p:spPr>
          <a:xfrm>
            <a:off x="4746185" y="2068278"/>
            <a:ext cx="214920" cy="193731"/>
          </a:xfrm>
          <a:prstGeom prst="rect">
            <a:avLst/>
          </a:prstGeom>
        </p:spPr>
      </p:pic>
    </p:spTree>
    <p:extLst>
      <p:ext uri="{BB962C8B-B14F-4D97-AF65-F5344CB8AC3E}">
        <p14:creationId xmlns:p14="http://schemas.microsoft.com/office/powerpoint/2010/main" val="30608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10" grpId="0"/>
      <p:bldP spid="11"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D2BD214-D4F4-42FD-85E0-985EA0C55BC3}"/>
              </a:ext>
            </a:extLst>
          </p:cNvPr>
          <p:cNvSpPr/>
          <p:nvPr/>
        </p:nvSpPr>
        <p:spPr>
          <a:xfrm>
            <a:off x="838200" y="936446"/>
            <a:ext cx="10515600"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7D4C1BB1-6EDA-4B27-A4CD-9A158FF40496}"/>
              </a:ext>
            </a:extLst>
          </p:cNvPr>
          <p:cNvSpPr>
            <a:spLocks noGrp="1"/>
          </p:cNvSpPr>
          <p:nvPr>
            <p:ph type="title"/>
          </p:nvPr>
        </p:nvSpPr>
        <p:spPr/>
        <p:txBody>
          <a:bodyPr/>
          <a:lstStyle/>
          <a:p>
            <a:r>
              <a:rPr lang="en-US" altLang="zh-TW" b="1" dirty="0">
                <a:solidFill>
                  <a:srgbClr val="FF0000"/>
                </a:solidFill>
              </a:rPr>
              <a:t>Aspect</a:t>
            </a:r>
            <a:r>
              <a:rPr lang="en-US" altLang="zh-TW" b="1" dirty="0"/>
              <a:t> and Sentiment Mining</a:t>
            </a:r>
            <a:r>
              <a:rPr lang="zh-TW" altLang="en-US" b="1" dirty="0"/>
              <a:t> </a:t>
            </a:r>
            <a:r>
              <a:rPr lang="en-US" altLang="zh-TW" b="1" dirty="0"/>
              <a:t>–</a:t>
            </a:r>
            <a:r>
              <a:rPr lang="zh-TW" altLang="en-US" b="1" dirty="0"/>
              <a:t> </a:t>
            </a:r>
            <a:r>
              <a:rPr lang="en-US" altLang="zh-TW" b="1" dirty="0"/>
              <a:t>ABAE</a:t>
            </a:r>
            <a:r>
              <a:rPr lang="zh-TW" altLang="en-US" b="1" dirty="0"/>
              <a:t> </a:t>
            </a:r>
            <a:r>
              <a:rPr lang="en-US" altLang="zh-TW" b="1" dirty="0"/>
              <a:t>model</a:t>
            </a:r>
            <a:endParaRPr lang="zh-TW" altLang="en-US" dirty="0"/>
          </a:p>
        </p:txBody>
      </p:sp>
      <p:pic>
        <p:nvPicPr>
          <p:cNvPr id="6" name="內容版面配置區 5">
            <a:extLst>
              <a:ext uri="{FF2B5EF4-FFF2-40B4-BE49-F238E27FC236}">
                <a16:creationId xmlns:a16="http://schemas.microsoft.com/office/drawing/2014/main" id="{3B8AAD0F-2C68-4DBF-8E79-52D5743F81E9}"/>
              </a:ext>
            </a:extLst>
          </p:cNvPr>
          <p:cNvPicPr>
            <a:picLocks noGrp="1" noChangeAspect="1"/>
          </p:cNvPicPr>
          <p:nvPr>
            <p:ph idx="1"/>
          </p:nvPr>
        </p:nvPicPr>
        <p:blipFill>
          <a:blip r:embed="rId2"/>
          <a:stretch>
            <a:fillRect/>
          </a:stretch>
        </p:blipFill>
        <p:spPr>
          <a:xfrm>
            <a:off x="5824227" y="4354447"/>
            <a:ext cx="5895975" cy="1247775"/>
          </a:xfrm>
          <a:prstGeom prst="rect">
            <a:avLst/>
          </a:prstGeom>
        </p:spPr>
      </p:pic>
      <p:sp>
        <p:nvSpPr>
          <p:cNvPr id="4" name="投影片編號版面配置區 3">
            <a:extLst>
              <a:ext uri="{FF2B5EF4-FFF2-40B4-BE49-F238E27FC236}">
                <a16:creationId xmlns:a16="http://schemas.microsoft.com/office/drawing/2014/main" id="{BB44CA8E-27C8-4DC0-8773-1FB70EC3BB87}"/>
              </a:ext>
            </a:extLst>
          </p:cNvPr>
          <p:cNvSpPr>
            <a:spLocks noGrp="1"/>
          </p:cNvSpPr>
          <p:nvPr>
            <p:ph type="sldNum" sz="quarter" idx="12"/>
          </p:nvPr>
        </p:nvSpPr>
        <p:spPr/>
        <p:txBody>
          <a:bodyPr/>
          <a:lstStyle/>
          <a:p>
            <a:fld id="{853BA995-B07D-4EC1-87D0-B88B50F11F0A}" type="slidenum">
              <a:rPr lang="zh-TW" altLang="en-US" smtClean="0"/>
              <a:t>7</a:t>
            </a:fld>
            <a:endParaRPr lang="zh-TW" altLang="en-US"/>
          </a:p>
        </p:txBody>
      </p:sp>
      <p:pic>
        <p:nvPicPr>
          <p:cNvPr id="7" name="內容版面配置區 3">
            <a:extLst>
              <a:ext uri="{FF2B5EF4-FFF2-40B4-BE49-F238E27FC236}">
                <a16:creationId xmlns:a16="http://schemas.microsoft.com/office/drawing/2014/main" id="{E123AED1-6D26-43AC-B9E0-43E87CC62934}"/>
              </a:ext>
            </a:extLst>
          </p:cNvPr>
          <p:cNvPicPr>
            <a:picLocks noChangeAspect="1"/>
          </p:cNvPicPr>
          <p:nvPr/>
        </p:nvPicPr>
        <p:blipFill>
          <a:blip r:embed="rId3"/>
          <a:stretch>
            <a:fillRect/>
          </a:stretch>
        </p:blipFill>
        <p:spPr>
          <a:xfrm>
            <a:off x="355568" y="2597284"/>
            <a:ext cx="5155795" cy="3309301"/>
          </a:xfrm>
          <a:prstGeom prst="rect">
            <a:avLst/>
          </a:prstGeom>
        </p:spPr>
      </p:pic>
      <p:pic>
        <p:nvPicPr>
          <p:cNvPr id="8" name="圖片 7">
            <a:extLst>
              <a:ext uri="{FF2B5EF4-FFF2-40B4-BE49-F238E27FC236}">
                <a16:creationId xmlns:a16="http://schemas.microsoft.com/office/drawing/2014/main" id="{1647BCA0-B855-4C60-9AB1-AEFA2CB927C8}"/>
              </a:ext>
            </a:extLst>
          </p:cNvPr>
          <p:cNvPicPr>
            <a:picLocks noChangeAspect="1"/>
          </p:cNvPicPr>
          <p:nvPr/>
        </p:nvPicPr>
        <p:blipFill>
          <a:blip r:embed="rId4"/>
          <a:stretch>
            <a:fillRect/>
          </a:stretch>
        </p:blipFill>
        <p:spPr>
          <a:xfrm>
            <a:off x="3977700" y="2731971"/>
            <a:ext cx="214920" cy="193731"/>
          </a:xfrm>
          <a:prstGeom prst="rect">
            <a:avLst/>
          </a:prstGeom>
        </p:spPr>
      </p:pic>
      <p:sp>
        <p:nvSpPr>
          <p:cNvPr id="9" name="橢圓 8">
            <a:extLst>
              <a:ext uri="{FF2B5EF4-FFF2-40B4-BE49-F238E27FC236}">
                <a16:creationId xmlns:a16="http://schemas.microsoft.com/office/drawing/2014/main" id="{BED7D049-21E3-4A1C-91B9-F73D8C810F09}"/>
              </a:ext>
            </a:extLst>
          </p:cNvPr>
          <p:cNvSpPr/>
          <p:nvPr/>
        </p:nvSpPr>
        <p:spPr>
          <a:xfrm>
            <a:off x="3715966" y="2731971"/>
            <a:ext cx="214920" cy="193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B466AA35-F947-4745-AE5E-372D835E3C05}"/>
              </a:ext>
            </a:extLst>
          </p:cNvPr>
          <p:cNvSpPr/>
          <p:nvPr/>
        </p:nvSpPr>
        <p:spPr>
          <a:xfrm>
            <a:off x="3653446" y="4160716"/>
            <a:ext cx="214920" cy="193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18C87C40-1B1A-460B-8D7E-19C22F93B1C6}"/>
                  </a:ext>
                </a:extLst>
              </p:cNvPr>
              <p:cNvSpPr txBox="1"/>
              <p:nvPr/>
            </p:nvSpPr>
            <p:spPr>
              <a:xfrm>
                <a:off x="8772217" y="5625974"/>
                <a:ext cx="3005847" cy="461665"/>
              </a:xfrm>
              <a:prstGeom prst="rect">
                <a:avLst/>
              </a:prstGeom>
              <a:noFill/>
            </p:spPr>
            <p:txBody>
              <a:bodyPr wrap="square" rtlCol="0">
                <a:spAutoFit/>
              </a:bodyPr>
              <a:lstStyle/>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𝑛</m:t>
                        </m:r>
                      </m:e>
                      <m:sub>
                        <m:r>
                          <a:rPr lang="en-US" altLang="zh-TW" sz="2400" b="0" i="1" smtClean="0">
                            <a:latin typeface="Cambria Math" panose="02040503050406030204" pitchFamily="18" charset="0"/>
                          </a:rPr>
                          <m:t>𝑖</m:t>
                        </m:r>
                      </m:sub>
                    </m:sSub>
                  </m:oMath>
                </a14:m>
                <a:r>
                  <a:rPr lang="zh-TW" altLang="en-US" sz="2400" dirty="0"/>
                  <a:t>：</a:t>
                </a:r>
                <a:r>
                  <a:rPr lang="en-US" altLang="zh-TW" sz="2400" dirty="0"/>
                  <a:t>negative sample</a:t>
                </a:r>
                <a:endParaRPr lang="zh-TW" altLang="en-US" sz="2400" dirty="0"/>
              </a:p>
            </p:txBody>
          </p:sp>
        </mc:Choice>
        <mc:Fallback xmlns="">
          <p:sp>
            <p:nvSpPr>
              <p:cNvPr id="11" name="文字方塊 10">
                <a:extLst>
                  <a:ext uri="{FF2B5EF4-FFF2-40B4-BE49-F238E27FC236}">
                    <a16:creationId xmlns:a16="http://schemas.microsoft.com/office/drawing/2014/main" id="{18C87C40-1B1A-460B-8D7E-19C22F93B1C6}"/>
                  </a:ext>
                </a:extLst>
              </p:cNvPr>
              <p:cNvSpPr txBox="1">
                <a:spLocks noRot="1" noChangeAspect="1" noMove="1" noResize="1" noEditPoints="1" noAdjustHandles="1" noChangeArrowheads="1" noChangeShapeType="1" noTextEdit="1"/>
              </p:cNvSpPr>
              <p:nvPr/>
            </p:nvSpPr>
            <p:spPr>
              <a:xfrm>
                <a:off x="8772217" y="5625974"/>
                <a:ext cx="3005847" cy="461665"/>
              </a:xfrm>
              <a:prstGeom prst="rect">
                <a:avLst/>
              </a:prstGeom>
              <a:blipFill>
                <a:blip r:embed="rId5"/>
                <a:stretch>
                  <a:fillRect t="-11842" b="-28947"/>
                </a:stretch>
              </a:blipFill>
            </p:spPr>
            <p:txBody>
              <a:bodyPr/>
              <a:lstStyle/>
              <a:p>
                <a:r>
                  <a:rPr lang="zh-TW" altLang="en-US">
                    <a:noFill/>
                  </a:rPr>
                  <a:t> </a:t>
                </a:r>
              </a:p>
            </p:txBody>
          </p:sp>
        </mc:Fallback>
      </mc:AlternateContent>
      <p:pic>
        <p:nvPicPr>
          <p:cNvPr id="12" name="圖片 11">
            <a:extLst>
              <a:ext uri="{FF2B5EF4-FFF2-40B4-BE49-F238E27FC236}">
                <a16:creationId xmlns:a16="http://schemas.microsoft.com/office/drawing/2014/main" id="{BB455346-F700-4A72-A44A-B97CAEFADCDD}"/>
              </a:ext>
            </a:extLst>
          </p:cNvPr>
          <p:cNvPicPr>
            <a:picLocks noChangeAspect="1"/>
          </p:cNvPicPr>
          <p:nvPr/>
        </p:nvPicPr>
        <p:blipFill>
          <a:blip r:embed="rId6"/>
          <a:stretch>
            <a:fillRect/>
          </a:stretch>
        </p:blipFill>
        <p:spPr>
          <a:xfrm>
            <a:off x="6081404" y="1887671"/>
            <a:ext cx="5381625" cy="1419225"/>
          </a:xfrm>
          <a:prstGeom prst="rect">
            <a:avLst/>
          </a:prstGeom>
        </p:spPr>
      </p:pic>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52F164EC-2B54-42B1-84D9-F66F7DF8C575}"/>
                  </a:ext>
                </a:extLst>
              </p:cNvPr>
              <p:cNvSpPr txBox="1"/>
              <p:nvPr/>
            </p:nvSpPr>
            <p:spPr>
              <a:xfrm>
                <a:off x="6705088" y="3575607"/>
                <a:ext cx="4134255" cy="461665"/>
              </a:xfrm>
              <a:prstGeom prst="rect">
                <a:avLst/>
              </a:prstGeom>
              <a:noFill/>
            </p:spPr>
            <p:txBody>
              <a:bodyPr wrap="square" rtlCol="0">
                <a:spAutoFit/>
              </a:bodyPr>
              <a:lstStyle/>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𝑝</m:t>
                        </m:r>
                      </m:e>
                      <m:sub>
                        <m:r>
                          <a:rPr lang="en-US" altLang="zh-TW" sz="2400" b="0" i="1" smtClean="0">
                            <a:latin typeface="Cambria Math" panose="02040503050406030204" pitchFamily="18" charset="0"/>
                          </a:rPr>
                          <m:t>𝑎</m:t>
                        </m:r>
                      </m:sub>
                    </m:sSub>
                    <m:r>
                      <a:rPr lang="zh-TW" altLang="en-US" sz="2400" i="1">
                        <a:latin typeface="Cambria Math" panose="02040503050406030204" pitchFamily="18" charset="0"/>
                      </a:rPr>
                      <m:t> </m:t>
                    </m:r>
                  </m:oMath>
                </a14:m>
                <a:r>
                  <a:rPr lang="en-US" altLang="zh-TW" sz="2400" dirty="0"/>
                  <a:t>:</a:t>
                </a:r>
                <a:r>
                  <a:rPr lang="zh-TW" altLang="en-US" sz="2400" dirty="0"/>
                  <a:t> 評論對各面向的機率分布</a:t>
                </a:r>
              </a:p>
            </p:txBody>
          </p:sp>
        </mc:Choice>
        <mc:Fallback xmlns="">
          <p:sp>
            <p:nvSpPr>
              <p:cNvPr id="3" name="文字方塊 2">
                <a:extLst>
                  <a:ext uri="{FF2B5EF4-FFF2-40B4-BE49-F238E27FC236}">
                    <a16:creationId xmlns:a16="http://schemas.microsoft.com/office/drawing/2014/main" id="{52F164EC-2B54-42B1-84D9-F66F7DF8C575}"/>
                  </a:ext>
                </a:extLst>
              </p:cNvPr>
              <p:cNvSpPr txBox="1">
                <a:spLocks noRot="1" noChangeAspect="1" noMove="1" noResize="1" noEditPoints="1" noAdjustHandles="1" noChangeArrowheads="1" noChangeShapeType="1" noTextEdit="1"/>
              </p:cNvSpPr>
              <p:nvPr/>
            </p:nvSpPr>
            <p:spPr>
              <a:xfrm>
                <a:off x="6705088" y="3575607"/>
                <a:ext cx="4134255" cy="461665"/>
              </a:xfrm>
              <a:prstGeom prst="rect">
                <a:avLst/>
              </a:prstGeom>
              <a:blipFill>
                <a:blip r:embed="rId7"/>
                <a:stretch>
                  <a:fillRect l="-442" t="-12000" r="-737" b="-30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661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79231F94-9982-454F-B917-4E81FCDF4599}"/>
              </a:ext>
            </a:extLst>
          </p:cNvPr>
          <p:cNvSpPr/>
          <p:nvPr/>
        </p:nvSpPr>
        <p:spPr>
          <a:xfrm>
            <a:off x="838200" y="936446"/>
            <a:ext cx="9640078"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2012803B-B783-45DE-952E-2DAB5FB6FFBB}"/>
              </a:ext>
            </a:extLst>
          </p:cNvPr>
          <p:cNvSpPr>
            <a:spLocks noGrp="1"/>
          </p:cNvSpPr>
          <p:nvPr>
            <p:ph type="title"/>
          </p:nvPr>
        </p:nvSpPr>
        <p:spPr/>
        <p:txBody>
          <a:bodyPr/>
          <a:lstStyle/>
          <a:p>
            <a:r>
              <a:rPr lang="en-US" altLang="zh-TW" b="1" dirty="0"/>
              <a:t>Aspect and </a:t>
            </a:r>
            <a:r>
              <a:rPr lang="en-US" altLang="zh-TW" b="1" dirty="0">
                <a:solidFill>
                  <a:srgbClr val="FF0000"/>
                </a:solidFill>
              </a:rPr>
              <a:t>Sentiment</a:t>
            </a:r>
            <a:r>
              <a:rPr lang="en-US" altLang="zh-TW" b="1" dirty="0"/>
              <a:t> Mining</a:t>
            </a:r>
            <a:r>
              <a:rPr lang="zh-TW" altLang="en-US" b="1" dirty="0"/>
              <a:t> </a:t>
            </a:r>
            <a:r>
              <a:rPr lang="en-US" altLang="zh-TW" b="1" dirty="0"/>
              <a:t>– </a:t>
            </a:r>
            <a:r>
              <a:rPr lang="en-US" altLang="zh-TW" b="1" dirty="0" err="1"/>
              <a:t>TextCNN</a:t>
            </a:r>
            <a:endParaRPr lang="zh-TW" altLang="en-US" dirty="0"/>
          </a:p>
        </p:txBody>
      </p:sp>
      <p:pic>
        <p:nvPicPr>
          <p:cNvPr id="4" name="內容版面配置區 3">
            <a:extLst>
              <a:ext uri="{FF2B5EF4-FFF2-40B4-BE49-F238E27FC236}">
                <a16:creationId xmlns:a16="http://schemas.microsoft.com/office/drawing/2014/main" id="{5C78F791-00AE-47AC-A295-B0E39DC9D4A2}"/>
              </a:ext>
            </a:extLst>
          </p:cNvPr>
          <p:cNvPicPr>
            <a:picLocks noGrp="1" noChangeAspect="1"/>
          </p:cNvPicPr>
          <p:nvPr>
            <p:ph idx="1"/>
          </p:nvPr>
        </p:nvPicPr>
        <p:blipFill>
          <a:blip r:embed="rId2"/>
          <a:stretch>
            <a:fillRect/>
          </a:stretch>
        </p:blipFill>
        <p:spPr>
          <a:xfrm>
            <a:off x="2003166" y="1596177"/>
            <a:ext cx="9350634" cy="3852258"/>
          </a:xfrm>
          <a:prstGeom prst="rect">
            <a:avLst/>
          </a:prstGeom>
        </p:spPr>
      </p:pic>
      <p:sp>
        <p:nvSpPr>
          <p:cNvPr id="5" name="文字方塊 4">
            <a:extLst>
              <a:ext uri="{FF2B5EF4-FFF2-40B4-BE49-F238E27FC236}">
                <a16:creationId xmlns:a16="http://schemas.microsoft.com/office/drawing/2014/main" id="{92D329A9-4E00-4E2F-B3AA-E7A1E4F3F422}"/>
              </a:ext>
            </a:extLst>
          </p:cNvPr>
          <p:cNvSpPr txBox="1"/>
          <p:nvPr/>
        </p:nvSpPr>
        <p:spPr>
          <a:xfrm>
            <a:off x="1511559" y="5728996"/>
            <a:ext cx="8836090" cy="830997"/>
          </a:xfrm>
          <a:prstGeom prst="rect">
            <a:avLst/>
          </a:prstGeom>
          <a:noFill/>
        </p:spPr>
        <p:txBody>
          <a:bodyPr wrap="square" rtlCol="0">
            <a:spAutoFit/>
          </a:bodyPr>
          <a:lstStyle/>
          <a:p>
            <a:r>
              <a:rPr lang="zh-TW" altLang="en-US" sz="2400" dirty="0"/>
              <a:t>利用每篇</a:t>
            </a:r>
            <a:r>
              <a:rPr lang="en-US" altLang="zh-TW" sz="2400" dirty="0"/>
              <a:t>review</a:t>
            </a:r>
            <a:r>
              <a:rPr lang="zh-TW" altLang="en-US" sz="2400" dirty="0"/>
              <a:t>的評分當作答案，以</a:t>
            </a:r>
            <a:r>
              <a:rPr lang="en-US" altLang="zh-TW" sz="2400" dirty="0"/>
              <a:t>&lt;review , rating&gt;</a:t>
            </a:r>
            <a:r>
              <a:rPr lang="zh-TW" altLang="en-US" sz="2400" dirty="0"/>
              <a:t>為訓練資料，進行評論正負面的預測訓練</a:t>
            </a:r>
          </a:p>
        </p:txBody>
      </p:sp>
      <p:sp>
        <p:nvSpPr>
          <p:cNvPr id="6" name="文字方塊 5">
            <a:extLst>
              <a:ext uri="{FF2B5EF4-FFF2-40B4-BE49-F238E27FC236}">
                <a16:creationId xmlns:a16="http://schemas.microsoft.com/office/drawing/2014/main" id="{4C77440E-3516-4D07-9025-6D1B67A4C7C1}"/>
              </a:ext>
            </a:extLst>
          </p:cNvPr>
          <p:cNvSpPr txBox="1"/>
          <p:nvPr/>
        </p:nvSpPr>
        <p:spPr>
          <a:xfrm>
            <a:off x="0" y="2743230"/>
            <a:ext cx="2003166" cy="830997"/>
          </a:xfrm>
          <a:prstGeom prst="rect">
            <a:avLst/>
          </a:prstGeom>
          <a:noFill/>
        </p:spPr>
        <p:txBody>
          <a:bodyPr wrap="square" rtlCol="0">
            <a:spAutoFit/>
          </a:bodyPr>
          <a:lstStyle/>
          <a:p>
            <a:r>
              <a:rPr lang="zh-TW" altLang="en-US" sz="2400" dirty="0"/>
              <a:t>一篇</a:t>
            </a:r>
            <a:r>
              <a:rPr lang="en-US" altLang="zh-TW" sz="2400" dirty="0"/>
              <a:t>Review</a:t>
            </a:r>
            <a:r>
              <a:rPr lang="zh-TW" altLang="en-US" sz="2400" dirty="0"/>
              <a:t>中的字</a:t>
            </a:r>
          </a:p>
        </p:txBody>
      </p:sp>
      <p:sp>
        <p:nvSpPr>
          <p:cNvPr id="3" name="投影片編號版面配置區 2">
            <a:extLst>
              <a:ext uri="{FF2B5EF4-FFF2-40B4-BE49-F238E27FC236}">
                <a16:creationId xmlns:a16="http://schemas.microsoft.com/office/drawing/2014/main" id="{BA4C713A-A153-4524-AF2F-CECD47E5A398}"/>
              </a:ext>
            </a:extLst>
          </p:cNvPr>
          <p:cNvSpPr>
            <a:spLocks noGrp="1"/>
          </p:cNvSpPr>
          <p:nvPr>
            <p:ph type="sldNum" sz="quarter" idx="12"/>
          </p:nvPr>
        </p:nvSpPr>
        <p:spPr/>
        <p:txBody>
          <a:bodyPr/>
          <a:lstStyle/>
          <a:p>
            <a:fld id="{853BA995-B07D-4EC1-87D0-B88B50F11F0A}" type="slidenum">
              <a:rPr lang="zh-TW" altLang="en-US" smtClean="0"/>
              <a:t>8</a:t>
            </a:fld>
            <a:endParaRPr lang="zh-TW" altLang="en-US"/>
          </a:p>
        </p:txBody>
      </p:sp>
      <p:sp>
        <p:nvSpPr>
          <p:cNvPr id="7" name="矩形 6">
            <a:extLst>
              <a:ext uri="{FF2B5EF4-FFF2-40B4-BE49-F238E27FC236}">
                <a16:creationId xmlns:a16="http://schemas.microsoft.com/office/drawing/2014/main" id="{8BE2260B-B967-47D8-B7B1-4E9FA2F7BA08}"/>
              </a:ext>
            </a:extLst>
          </p:cNvPr>
          <p:cNvSpPr/>
          <p:nvPr/>
        </p:nvSpPr>
        <p:spPr>
          <a:xfrm>
            <a:off x="9309370" y="3223694"/>
            <a:ext cx="2178996" cy="64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a:extLst>
              <a:ext uri="{FF2B5EF4-FFF2-40B4-BE49-F238E27FC236}">
                <a16:creationId xmlns:a16="http://schemas.microsoft.com/office/drawing/2014/main" id="{07F21C93-112D-49B7-A44D-49C6C595DF56}"/>
              </a:ext>
            </a:extLst>
          </p:cNvPr>
          <p:cNvCxnSpPr/>
          <p:nvPr/>
        </p:nvCxnSpPr>
        <p:spPr>
          <a:xfrm flipH="1">
            <a:off x="9309370" y="3223694"/>
            <a:ext cx="1439694" cy="492272"/>
          </a:xfrm>
          <a:prstGeom prst="line">
            <a:avLst/>
          </a:prstGeom>
          <a:ln>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777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6D8975E-946E-495E-83F1-86F6A2D5F9CC}"/>
              </a:ext>
            </a:extLst>
          </p:cNvPr>
          <p:cNvSpPr/>
          <p:nvPr/>
        </p:nvSpPr>
        <p:spPr>
          <a:xfrm>
            <a:off x="838199" y="936446"/>
            <a:ext cx="9061581" cy="4258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6CD4D9AD-0A60-477B-9842-15C85EB72902}"/>
              </a:ext>
            </a:extLst>
          </p:cNvPr>
          <p:cNvSpPr>
            <a:spLocks noGrp="1"/>
          </p:cNvSpPr>
          <p:nvPr>
            <p:ph type="title"/>
          </p:nvPr>
        </p:nvSpPr>
        <p:spPr/>
        <p:txBody>
          <a:bodyPr/>
          <a:lstStyle/>
          <a:p>
            <a:r>
              <a:rPr lang="en-US" altLang="zh-TW" b="1" dirty="0"/>
              <a:t>Consistency Training Dataset Creation</a:t>
            </a:r>
            <a:endParaRPr lang="zh-TW" altLang="en-US" b="1" dirty="0"/>
          </a:p>
        </p:txBody>
      </p:sp>
      <p:pic>
        <p:nvPicPr>
          <p:cNvPr id="4" name="內容版面配置區 3">
            <a:extLst>
              <a:ext uri="{FF2B5EF4-FFF2-40B4-BE49-F238E27FC236}">
                <a16:creationId xmlns:a16="http://schemas.microsoft.com/office/drawing/2014/main" id="{F0B5661C-A17F-4B51-BCA0-7E94E3F528F1}"/>
              </a:ext>
            </a:extLst>
          </p:cNvPr>
          <p:cNvPicPr>
            <a:picLocks noChangeAspect="1"/>
          </p:cNvPicPr>
          <p:nvPr/>
        </p:nvPicPr>
        <p:blipFill>
          <a:blip r:embed="rId2"/>
          <a:stretch>
            <a:fillRect/>
          </a:stretch>
        </p:blipFill>
        <p:spPr>
          <a:xfrm>
            <a:off x="292615" y="1790062"/>
            <a:ext cx="11606770" cy="3277875"/>
          </a:xfrm>
          <a:prstGeom prst="rect">
            <a:avLst/>
          </a:prstGeom>
        </p:spPr>
      </p:pic>
      <p:sp>
        <p:nvSpPr>
          <p:cNvPr id="5" name="矩形 4">
            <a:extLst>
              <a:ext uri="{FF2B5EF4-FFF2-40B4-BE49-F238E27FC236}">
                <a16:creationId xmlns:a16="http://schemas.microsoft.com/office/drawing/2014/main" id="{B6E6FCC6-CA02-462D-A2B6-7DB84C2D7F39}"/>
              </a:ext>
            </a:extLst>
          </p:cNvPr>
          <p:cNvSpPr/>
          <p:nvPr/>
        </p:nvSpPr>
        <p:spPr>
          <a:xfrm>
            <a:off x="292615" y="1690688"/>
            <a:ext cx="4055450" cy="3553116"/>
          </a:xfrm>
          <a:prstGeom prst="rect">
            <a:avLst/>
          </a:prstGeom>
          <a:solidFill>
            <a:srgbClr val="FFFFFF">
              <a:alpha val="72157"/>
            </a:srgbClr>
          </a:solidFill>
          <a:ln>
            <a:solidFill>
              <a:schemeClr val="bg1">
                <a:alpha val="6588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70A3B688-F096-4EAE-AA92-FB27D9FF864C}"/>
              </a:ext>
            </a:extLst>
          </p:cNvPr>
          <p:cNvSpPr/>
          <p:nvPr/>
        </p:nvSpPr>
        <p:spPr>
          <a:xfrm>
            <a:off x="8329382" y="1790062"/>
            <a:ext cx="3570003" cy="3553116"/>
          </a:xfrm>
          <a:prstGeom prst="rect">
            <a:avLst/>
          </a:prstGeom>
          <a:solidFill>
            <a:srgbClr val="FFFFFF">
              <a:alpha val="72157"/>
            </a:srgbClr>
          </a:solidFill>
          <a:ln>
            <a:solidFill>
              <a:schemeClr val="bg1">
                <a:alpha val="6588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a:extLst>
              <a:ext uri="{FF2B5EF4-FFF2-40B4-BE49-F238E27FC236}">
                <a16:creationId xmlns:a16="http://schemas.microsoft.com/office/drawing/2014/main" id="{AEAE3864-88D8-4BF7-A12B-F5BBAB48DAD7}"/>
              </a:ext>
            </a:extLst>
          </p:cNvPr>
          <p:cNvSpPr>
            <a:spLocks noGrp="1"/>
          </p:cNvSpPr>
          <p:nvPr>
            <p:ph type="sldNum" sz="quarter" idx="12"/>
          </p:nvPr>
        </p:nvSpPr>
        <p:spPr/>
        <p:txBody>
          <a:bodyPr/>
          <a:lstStyle/>
          <a:p>
            <a:fld id="{853BA995-B07D-4EC1-87D0-B88B50F11F0A}" type="slidenum">
              <a:rPr lang="zh-TW" altLang="en-US" smtClean="0"/>
              <a:t>9</a:t>
            </a:fld>
            <a:endParaRPr lang="zh-TW" altLang="en-US"/>
          </a:p>
        </p:txBody>
      </p:sp>
    </p:spTree>
    <p:extLst>
      <p:ext uri="{BB962C8B-B14F-4D97-AF65-F5344CB8AC3E}">
        <p14:creationId xmlns:p14="http://schemas.microsoft.com/office/powerpoint/2010/main" val="396565538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2111</TotalTime>
  <Words>627</Words>
  <Application>Microsoft Office PowerPoint</Application>
  <PresentationFormat>寬螢幕</PresentationFormat>
  <Paragraphs>142</Paragraphs>
  <Slides>23</Slides>
  <Notes>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23</vt:i4>
      </vt:variant>
    </vt:vector>
  </HeadingPairs>
  <TitlesOfParts>
    <vt:vector size="30" baseType="lpstr">
      <vt:lpstr>微軟正黑體</vt:lpstr>
      <vt:lpstr>新細明體</vt:lpstr>
      <vt:lpstr>Arial</vt:lpstr>
      <vt:lpstr>Calibri</vt:lpstr>
      <vt:lpstr>Cambria Math</vt:lpstr>
      <vt:lpstr>Tw Cen MT</vt:lpstr>
      <vt:lpstr>Office 佈景主題</vt:lpstr>
      <vt:lpstr>ConsistSum: Unsupervised Opinion Summarization with the Consistency of Aspect, Sentiment and Semantic</vt:lpstr>
      <vt:lpstr> Outline </vt:lpstr>
      <vt:lpstr>Introduction</vt:lpstr>
      <vt:lpstr>Problem </vt:lpstr>
      <vt:lpstr>Architecture</vt:lpstr>
      <vt:lpstr>Aspect and Sentiment Mining – ABAE model</vt:lpstr>
      <vt:lpstr>Aspect and Sentiment Mining – ABAE model</vt:lpstr>
      <vt:lpstr>Aspect and Sentiment Mining – TextCNN</vt:lpstr>
      <vt:lpstr>Consistency Training Dataset Creation</vt:lpstr>
      <vt:lpstr>Consistency Distance Metrics</vt:lpstr>
      <vt:lpstr>Preliminary Dataset Extraction</vt:lpstr>
      <vt:lpstr>Pseudo-Summary Refinement</vt:lpstr>
      <vt:lpstr>Constrained Sentence Generation</vt:lpstr>
      <vt:lpstr>Constrained Sentence Generation</vt:lpstr>
      <vt:lpstr>Multi-task Opinion Summarization Model</vt:lpstr>
      <vt:lpstr>Multi-task Opinion Summarization Model</vt:lpstr>
      <vt:lpstr>PowerPoint 簡報</vt:lpstr>
      <vt:lpstr>Experiment</vt:lpstr>
      <vt:lpstr>Experiment</vt:lpstr>
      <vt:lpstr>Experiment</vt:lpstr>
      <vt:lpstr>Conclusion</vt:lpstr>
      <vt:lpstr>Kullback-Leibler</vt:lpstr>
      <vt:lpstr>Constrained Sentence Generation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ConsistSum: Unsupervised Opinion Summarization with the Consistency of Aspect, Sentiment and Semantic</dc:title>
  <dc:creator>user</dc:creator>
  <cp:lastModifiedBy>user</cp:lastModifiedBy>
  <cp:revision>220</cp:revision>
  <dcterms:created xsi:type="dcterms:W3CDTF">2022-04-17T05:41:18Z</dcterms:created>
  <dcterms:modified xsi:type="dcterms:W3CDTF">2022-04-26T05:59:06Z</dcterms:modified>
</cp:coreProperties>
</file>